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4"/>
  </p:notesMasterIdLst>
  <p:sldIdLst>
    <p:sldId id="256" r:id="rId2"/>
    <p:sldId id="257" r:id="rId3"/>
    <p:sldId id="258" r:id="rId4"/>
    <p:sldId id="268" r:id="rId5"/>
    <p:sldId id="266" r:id="rId6"/>
    <p:sldId id="261" r:id="rId7"/>
    <p:sldId id="267" r:id="rId8"/>
    <p:sldId id="263" r:id="rId9"/>
    <p:sldId id="269" r:id="rId10"/>
    <p:sldId id="270" r:id="rId11"/>
    <p:sldId id="276" r:id="rId12"/>
    <p:sldId id="271" r:id="rId13"/>
    <p:sldId id="272" r:id="rId14"/>
    <p:sldId id="282" r:id="rId15"/>
    <p:sldId id="293" r:id="rId16"/>
    <p:sldId id="294" r:id="rId17"/>
    <p:sldId id="295" r:id="rId18"/>
    <p:sldId id="332" r:id="rId19"/>
    <p:sldId id="290" r:id="rId20"/>
    <p:sldId id="289" r:id="rId21"/>
    <p:sldId id="287" r:id="rId22"/>
    <p:sldId id="277" r:id="rId23"/>
    <p:sldId id="292" r:id="rId24"/>
    <p:sldId id="291" r:id="rId25"/>
    <p:sldId id="274" r:id="rId26"/>
    <p:sldId id="275" r:id="rId27"/>
    <p:sldId id="297" r:id="rId28"/>
    <p:sldId id="298" r:id="rId29"/>
    <p:sldId id="329" r:id="rId30"/>
    <p:sldId id="328" r:id="rId31"/>
    <p:sldId id="334" r:id="rId32"/>
    <p:sldId id="330" r:id="rId33"/>
    <p:sldId id="338" r:id="rId34"/>
    <p:sldId id="327" r:id="rId35"/>
    <p:sldId id="322" r:id="rId36"/>
    <p:sldId id="324" r:id="rId37"/>
    <p:sldId id="323" r:id="rId38"/>
    <p:sldId id="321" r:id="rId39"/>
    <p:sldId id="326" r:id="rId40"/>
    <p:sldId id="325" r:id="rId41"/>
    <p:sldId id="340" r:id="rId42"/>
    <p:sldId id="336" r:id="rId43"/>
    <p:sldId id="337" r:id="rId44"/>
    <p:sldId id="339" r:id="rId45"/>
    <p:sldId id="342" r:id="rId46"/>
    <p:sldId id="343" r:id="rId47"/>
    <p:sldId id="344" r:id="rId48"/>
    <p:sldId id="347" r:id="rId49"/>
    <p:sldId id="345" r:id="rId50"/>
    <p:sldId id="346" r:id="rId51"/>
    <p:sldId id="335" r:id="rId52"/>
    <p:sldId id="341" r:id="rId5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Montserrat" panose="00000500000000000000" pitchFamily="2" charset="0"/>
      <p:regular r:id="rId59"/>
      <p:bold r:id="rId60"/>
      <p:italic r:id="rId61"/>
      <p:boldItalic r:id="rId62"/>
    </p:embeddedFont>
    <p:embeddedFont>
      <p:font typeface="Wingdings 3" panose="05040102010807070707" pitchFamily="18" charset="2"/>
      <p:regular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alk" initials="S" lastIdx="1" clrIdx="0">
    <p:extLst>
      <p:ext uri="{19B8F6BF-5375-455C-9EA6-DF929625EA0E}">
        <p15:presenceInfo xmlns:p15="http://schemas.microsoft.com/office/powerpoint/2012/main" userId="Stal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0081"/>
    <a:srgbClr val="D60270"/>
    <a:srgbClr val="003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/>
            <a:t>Victoria </a:t>
          </a:r>
          <a:r>
            <a:rPr lang="en-US" dirty="0" err="1"/>
            <a:t>Gammenthaler</a:t>
          </a:r>
          <a:endParaRPr lang="en-US" dirty="0"/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Frisco, TX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Computer Engineering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 dirty="0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/>
      <dgm:spPr/>
      <dgm:t>
        <a:bodyPr/>
        <a:lstStyle/>
        <a:p>
          <a:r>
            <a:rPr lang="en-US" dirty="0"/>
            <a:t>I have two cats.</a:t>
          </a:r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/>
            <a:t>Tyler Mooney</a:t>
          </a:r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Lewisville, TX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Software Engineering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 custT="1"/>
      <dgm:spPr/>
      <dgm:t>
        <a:bodyPr/>
        <a:lstStyle/>
        <a:p>
          <a:r>
            <a:rPr lang="en-US" sz="1400" dirty="0"/>
            <a:t>I’m a discount Michael Reeves.</a:t>
          </a:r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 custLinFactNeighborX="1131" custLinFactNeighborY="-24761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 err="1"/>
            <a:t>Sreya</a:t>
          </a:r>
          <a:r>
            <a:rPr lang="en-US" dirty="0"/>
            <a:t> </a:t>
          </a:r>
          <a:r>
            <a:rPr lang="en-US" dirty="0" err="1"/>
            <a:t>Nagumalla</a:t>
          </a:r>
          <a:endParaRPr lang="en-US" dirty="0"/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Milford, CT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CS &amp; Data Analytics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 dirty="0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 custT="1"/>
      <dgm:spPr/>
      <dgm:t>
        <a:bodyPr/>
        <a:lstStyle/>
        <a:p>
          <a:r>
            <a:rPr lang="en-US" sz="1400" dirty="0"/>
            <a:t>I once memorized 370 digits of pi!</a:t>
          </a:r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/>
            <a:t>Lisa Chen</a:t>
          </a:r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Dallas, TX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Computer Science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 dirty="0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/>
      <dgm:spPr/>
      <dgm:t>
        <a:bodyPr/>
        <a:lstStyle/>
        <a:p>
          <a:r>
            <a:rPr lang="en-US" dirty="0"/>
            <a:t>I enjoy forensic science.</a:t>
          </a:r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/>
            <a:t>Michael Stinnett</a:t>
          </a:r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Oklahoma City, OK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Computer Science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 dirty="0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 custT="1"/>
      <dgm:spPr/>
      <dgm:t>
        <a:bodyPr/>
        <a:lstStyle/>
        <a:p>
          <a:r>
            <a:rPr lang="en-US" sz="1400" dirty="0"/>
            <a:t>I</a:t>
          </a:r>
          <a:r>
            <a:rPr lang="en-US" sz="1400" baseline="0" dirty="0"/>
            <a:t> can whistle and hum at the same time!</a:t>
          </a:r>
          <a:endParaRPr lang="en-US" sz="1400" dirty="0"/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 custLinFactNeighborX="1031" custLinFactNeighborY="-8711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3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08B1CC-D3B0-415C-800E-A17F61BF7AF8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5BDAC375-4AB2-4209-BF59-A8E701994307}">
      <dgm:prSet/>
      <dgm:spPr/>
      <dgm:t>
        <a:bodyPr/>
        <a:lstStyle/>
        <a:p>
          <a:r>
            <a:rPr lang="en-US" dirty="0"/>
            <a:t>Michael </a:t>
          </a:r>
          <a:r>
            <a:rPr lang="en-US" dirty="0" err="1"/>
            <a:t>Menjivar</a:t>
          </a:r>
          <a:endParaRPr lang="en-US" dirty="0"/>
        </a:p>
      </dgm:t>
    </dgm:pt>
    <dgm:pt modelId="{07FC4C4A-3EE5-46B8-88AA-FEA63BEBFBFD}" type="parTrans" cxnId="{F1DD92B4-20DD-4E2F-B903-EC6BE8B2A439}">
      <dgm:prSet/>
      <dgm:spPr/>
      <dgm:t>
        <a:bodyPr/>
        <a:lstStyle/>
        <a:p>
          <a:endParaRPr lang="en-US"/>
        </a:p>
      </dgm:t>
    </dgm:pt>
    <dgm:pt modelId="{1BEC846D-4266-4F7A-B395-7ECEB4C2C0E5}" type="sibTrans" cxnId="{F1DD92B4-20DD-4E2F-B903-EC6BE8B2A439}">
      <dgm:prSet/>
      <dgm:spPr/>
      <dgm:t>
        <a:bodyPr/>
        <a:lstStyle/>
        <a:p>
          <a:endParaRPr lang="en-US"/>
        </a:p>
      </dgm:t>
    </dgm:pt>
    <dgm:pt modelId="{8D20C70B-A71F-42CE-A90B-98C2B91DA1C7}">
      <dgm:prSet/>
      <dgm:spPr/>
      <dgm:t>
        <a:bodyPr/>
        <a:lstStyle/>
        <a:p>
          <a:r>
            <a:rPr lang="en-US" dirty="0"/>
            <a:t>Houston, Texas</a:t>
          </a:r>
        </a:p>
      </dgm:t>
    </dgm:pt>
    <dgm:pt modelId="{18C8F192-C3A3-4BE5-A7BA-41A474B53919}" type="parTrans" cxnId="{7561DC17-A5E0-4C08-86A8-C3A5E1050613}">
      <dgm:prSet/>
      <dgm:spPr/>
      <dgm:t>
        <a:bodyPr/>
        <a:lstStyle/>
        <a:p>
          <a:endParaRPr lang="en-US"/>
        </a:p>
      </dgm:t>
    </dgm:pt>
    <dgm:pt modelId="{BDB7E5BF-28BE-4E89-9271-8C6BFBF89B11}" type="sibTrans" cxnId="{7561DC17-A5E0-4C08-86A8-C3A5E1050613}">
      <dgm:prSet/>
      <dgm:spPr/>
      <dgm:t>
        <a:bodyPr/>
        <a:lstStyle/>
        <a:p>
          <a:endParaRPr lang="en-US"/>
        </a:p>
      </dgm:t>
    </dgm:pt>
    <dgm:pt modelId="{6177E95B-1CEA-495F-B520-D600D837C340}">
      <dgm:prSet/>
      <dgm:spPr/>
      <dgm:t>
        <a:bodyPr/>
        <a:lstStyle/>
        <a:p>
          <a:r>
            <a:rPr lang="en-US" dirty="0"/>
            <a:t>Computer Science</a:t>
          </a:r>
        </a:p>
      </dgm:t>
    </dgm:pt>
    <dgm:pt modelId="{C7C1A274-0AB2-4BEE-9272-442BE3C59EF8}" type="parTrans" cxnId="{E00155AD-FF20-4817-A139-D783D030DE69}">
      <dgm:prSet/>
      <dgm:spPr/>
      <dgm:t>
        <a:bodyPr/>
        <a:lstStyle/>
        <a:p>
          <a:endParaRPr lang="en-US"/>
        </a:p>
      </dgm:t>
    </dgm:pt>
    <dgm:pt modelId="{3BA22355-7DD2-478D-A305-9D21B467D37C}" type="sibTrans" cxnId="{E00155AD-FF20-4817-A139-D783D030DE69}">
      <dgm:prSet/>
      <dgm:spPr/>
      <dgm:t>
        <a:bodyPr/>
        <a:lstStyle/>
        <a:p>
          <a:endParaRPr lang="en-US"/>
        </a:p>
      </dgm:t>
    </dgm:pt>
    <dgm:pt modelId="{CA76305E-0A01-44D6-9E85-CA40FE8214F9}">
      <dgm:prSet/>
      <dgm:spPr/>
      <dgm:t>
        <a:bodyPr/>
        <a:lstStyle/>
        <a:p>
          <a:r>
            <a:rPr lang="en-US" dirty="0"/>
            <a:t>Unemployed</a:t>
          </a:r>
        </a:p>
      </dgm:t>
    </dgm:pt>
    <dgm:pt modelId="{8B89EC0B-B84D-4FCB-B08D-69B0EEF99B97}" type="parTrans" cxnId="{2C462C51-07B0-4D1D-AC26-065DB302DE72}">
      <dgm:prSet/>
      <dgm:spPr/>
      <dgm:t>
        <a:bodyPr/>
        <a:lstStyle/>
        <a:p>
          <a:endParaRPr lang="en-US"/>
        </a:p>
      </dgm:t>
    </dgm:pt>
    <dgm:pt modelId="{08A4FC46-4E95-4251-A9E3-7D85B6D31F44}" type="sibTrans" cxnId="{2C462C51-07B0-4D1D-AC26-065DB302DE72}">
      <dgm:prSet/>
      <dgm:spPr/>
      <dgm:t>
        <a:bodyPr/>
        <a:lstStyle/>
        <a:p>
          <a:endParaRPr lang="en-US"/>
        </a:p>
      </dgm:t>
    </dgm:pt>
    <dgm:pt modelId="{3D095EF3-5A20-4F76-A2E5-72A98AE6121B}">
      <dgm:prSet/>
      <dgm:spPr/>
      <dgm:t>
        <a:bodyPr/>
        <a:lstStyle/>
        <a:p>
          <a:r>
            <a:rPr lang="en-US" dirty="0"/>
            <a:t>My favorite color is pink.</a:t>
          </a:r>
        </a:p>
      </dgm:t>
    </dgm:pt>
    <dgm:pt modelId="{908FA13C-C577-40CC-B17E-850465BB1E26}" type="parTrans" cxnId="{F4C2A342-6320-4BE0-9B2F-E89B203484C1}">
      <dgm:prSet/>
      <dgm:spPr/>
      <dgm:t>
        <a:bodyPr/>
        <a:lstStyle/>
        <a:p>
          <a:endParaRPr lang="en-US"/>
        </a:p>
      </dgm:t>
    </dgm:pt>
    <dgm:pt modelId="{273343A7-B258-40A4-AE77-1BE2CA895D0A}" type="sibTrans" cxnId="{F4C2A342-6320-4BE0-9B2F-E89B203484C1}">
      <dgm:prSet/>
      <dgm:spPr/>
      <dgm:t>
        <a:bodyPr/>
        <a:lstStyle/>
        <a:p>
          <a:endParaRPr lang="en-US"/>
        </a:p>
      </dgm:t>
    </dgm:pt>
    <dgm:pt modelId="{053DAFCB-1EFB-4413-9DF6-743269F13913}" type="pres">
      <dgm:prSet presAssocID="{4E08B1CC-D3B0-415C-800E-A17F61BF7AF8}" presName="vert0" presStyleCnt="0">
        <dgm:presLayoutVars>
          <dgm:dir/>
          <dgm:animOne val="branch"/>
          <dgm:animLvl val="lvl"/>
        </dgm:presLayoutVars>
      </dgm:prSet>
      <dgm:spPr/>
    </dgm:pt>
    <dgm:pt modelId="{F3C9949E-B067-4242-924D-33D30BC46EC6}" type="pres">
      <dgm:prSet presAssocID="{5BDAC375-4AB2-4209-BF59-A8E701994307}" presName="thickLine" presStyleLbl="alignNode1" presStyleIdx="0" presStyleCnt="5" custLinFactNeighborX="2177" custLinFactNeighborY="-619"/>
      <dgm:spPr/>
    </dgm:pt>
    <dgm:pt modelId="{02000078-B9BA-4ECA-AAC1-54285EB7F23B}" type="pres">
      <dgm:prSet presAssocID="{5BDAC375-4AB2-4209-BF59-A8E701994307}" presName="horz1" presStyleCnt="0"/>
      <dgm:spPr/>
    </dgm:pt>
    <dgm:pt modelId="{11DC1F53-1A87-4807-8F7A-B4F69AC93A92}" type="pres">
      <dgm:prSet presAssocID="{5BDAC375-4AB2-4209-BF59-A8E701994307}" presName="tx1" presStyleLbl="revTx" presStyleIdx="0" presStyleCnt="5"/>
      <dgm:spPr/>
    </dgm:pt>
    <dgm:pt modelId="{F2F4B8F5-FDFF-4554-AA6A-500EF89287A7}" type="pres">
      <dgm:prSet presAssocID="{5BDAC375-4AB2-4209-BF59-A8E701994307}" presName="vert1" presStyleCnt="0"/>
      <dgm:spPr/>
    </dgm:pt>
    <dgm:pt modelId="{7B66E909-ADB5-4A34-9200-5A69B5D812E4}" type="pres">
      <dgm:prSet presAssocID="{8D20C70B-A71F-42CE-A90B-98C2B91DA1C7}" presName="thickLine" presStyleLbl="alignNode1" presStyleIdx="1" presStyleCnt="5"/>
      <dgm:spPr/>
    </dgm:pt>
    <dgm:pt modelId="{97376B27-90E2-4F9A-AF28-1E4A7F5F2973}" type="pres">
      <dgm:prSet presAssocID="{8D20C70B-A71F-42CE-A90B-98C2B91DA1C7}" presName="horz1" presStyleCnt="0"/>
      <dgm:spPr/>
    </dgm:pt>
    <dgm:pt modelId="{B164FE53-7261-465A-8368-50CF5D6891D7}" type="pres">
      <dgm:prSet presAssocID="{8D20C70B-A71F-42CE-A90B-98C2B91DA1C7}" presName="tx1" presStyleLbl="revTx" presStyleIdx="1" presStyleCnt="5"/>
      <dgm:spPr/>
    </dgm:pt>
    <dgm:pt modelId="{813FC464-66AE-4799-90A0-1A3FD3186461}" type="pres">
      <dgm:prSet presAssocID="{8D20C70B-A71F-42CE-A90B-98C2B91DA1C7}" presName="vert1" presStyleCnt="0"/>
      <dgm:spPr/>
    </dgm:pt>
    <dgm:pt modelId="{4F3B3E77-FC08-4F7C-BBD1-76BFD605D261}" type="pres">
      <dgm:prSet presAssocID="{6177E95B-1CEA-495F-B520-D600D837C340}" presName="thickLine" presStyleLbl="alignNode1" presStyleIdx="2" presStyleCnt="5"/>
      <dgm:spPr/>
    </dgm:pt>
    <dgm:pt modelId="{6BF33C70-24C6-442D-80A3-4228951B42B0}" type="pres">
      <dgm:prSet presAssocID="{6177E95B-1CEA-495F-B520-D600D837C340}" presName="horz1" presStyleCnt="0"/>
      <dgm:spPr/>
    </dgm:pt>
    <dgm:pt modelId="{79A022C8-D82A-456B-8A95-ADAAC4FDDE0B}" type="pres">
      <dgm:prSet presAssocID="{6177E95B-1CEA-495F-B520-D600D837C340}" presName="tx1" presStyleLbl="revTx" presStyleIdx="2" presStyleCnt="5"/>
      <dgm:spPr/>
    </dgm:pt>
    <dgm:pt modelId="{8221D9A2-6A4E-4BCC-AE39-348A34567BA7}" type="pres">
      <dgm:prSet presAssocID="{6177E95B-1CEA-495F-B520-D600D837C340}" presName="vert1" presStyleCnt="0"/>
      <dgm:spPr/>
    </dgm:pt>
    <dgm:pt modelId="{02C54777-CC8D-4304-94FB-D5C22CD61207}" type="pres">
      <dgm:prSet presAssocID="{CA76305E-0A01-44D6-9E85-CA40FE8214F9}" presName="thickLine" presStyleLbl="alignNode1" presStyleIdx="3" presStyleCnt="5"/>
      <dgm:spPr/>
    </dgm:pt>
    <dgm:pt modelId="{5B2A2D41-0A12-45E6-890D-73FAA4046161}" type="pres">
      <dgm:prSet presAssocID="{CA76305E-0A01-44D6-9E85-CA40FE8214F9}" presName="horz1" presStyleCnt="0"/>
      <dgm:spPr/>
    </dgm:pt>
    <dgm:pt modelId="{F90892AC-767F-4B12-82D6-09712F8A3E97}" type="pres">
      <dgm:prSet presAssocID="{CA76305E-0A01-44D6-9E85-CA40FE8214F9}" presName="tx1" presStyleLbl="revTx" presStyleIdx="3" presStyleCnt="5"/>
      <dgm:spPr/>
    </dgm:pt>
    <dgm:pt modelId="{3D8FF2DA-9994-48C2-8EE7-0D72D9932FA6}" type="pres">
      <dgm:prSet presAssocID="{CA76305E-0A01-44D6-9E85-CA40FE8214F9}" presName="vert1" presStyleCnt="0"/>
      <dgm:spPr/>
    </dgm:pt>
    <dgm:pt modelId="{EA9F99F7-7DB2-422E-8F32-B35CD3BA0707}" type="pres">
      <dgm:prSet presAssocID="{3D095EF3-5A20-4F76-A2E5-72A98AE6121B}" presName="thickLine" presStyleLbl="alignNode1" presStyleIdx="4" presStyleCnt="5"/>
      <dgm:spPr/>
    </dgm:pt>
    <dgm:pt modelId="{638B67D4-78B6-4B81-9EB5-270660726738}" type="pres">
      <dgm:prSet presAssocID="{3D095EF3-5A20-4F76-A2E5-72A98AE6121B}" presName="horz1" presStyleCnt="0"/>
      <dgm:spPr/>
    </dgm:pt>
    <dgm:pt modelId="{F4CD35CD-E5C7-4CBB-81C2-BA0ED67800B5}" type="pres">
      <dgm:prSet presAssocID="{3D095EF3-5A20-4F76-A2E5-72A98AE6121B}" presName="tx1" presStyleLbl="revTx" presStyleIdx="4" presStyleCnt="5"/>
      <dgm:spPr/>
    </dgm:pt>
    <dgm:pt modelId="{BEBDA996-CACB-4604-90B4-A7570E49886A}" type="pres">
      <dgm:prSet presAssocID="{3D095EF3-5A20-4F76-A2E5-72A98AE6121B}" presName="vert1" presStyleCnt="0"/>
      <dgm:spPr/>
    </dgm:pt>
  </dgm:ptLst>
  <dgm:cxnLst>
    <dgm:cxn modelId="{7561DC17-A5E0-4C08-86A8-C3A5E1050613}" srcId="{4E08B1CC-D3B0-415C-800E-A17F61BF7AF8}" destId="{8D20C70B-A71F-42CE-A90B-98C2B91DA1C7}" srcOrd="1" destOrd="0" parTransId="{18C8F192-C3A3-4BE5-A7BA-41A474B53919}" sibTransId="{BDB7E5BF-28BE-4E89-9271-8C6BFBF89B11}"/>
    <dgm:cxn modelId="{D42DD12D-B38F-431A-AD59-5114BE96007C}" type="presOf" srcId="{3D095EF3-5A20-4F76-A2E5-72A98AE6121B}" destId="{F4CD35CD-E5C7-4CBB-81C2-BA0ED67800B5}" srcOrd="0" destOrd="0" presId="urn:microsoft.com/office/officeart/2008/layout/LinedList"/>
    <dgm:cxn modelId="{FAEBC739-A67E-4076-B986-2B03B1B60C1A}" type="presOf" srcId="{5BDAC375-4AB2-4209-BF59-A8E701994307}" destId="{11DC1F53-1A87-4807-8F7A-B4F69AC93A92}" srcOrd="0" destOrd="0" presId="urn:microsoft.com/office/officeart/2008/layout/LinedList"/>
    <dgm:cxn modelId="{F4C2A342-6320-4BE0-9B2F-E89B203484C1}" srcId="{4E08B1CC-D3B0-415C-800E-A17F61BF7AF8}" destId="{3D095EF3-5A20-4F76-A2E5-72A98AE6121B}" srcOrd="4" destOrd="0" parTransId="{908FA13C-C577-40CC-B17E-850465BB1E26}" sibTransId="{273343A7-B258-40A4-AE77-1BE2CA895D0A}"/>
    <dgm:cxn modelId="{2C462C51-07B0-4D1D-AC26-065DB302DE72}" srcId="{4E08B1CC-D3B0-415C-800E-A17F61BF7AF8}" destId="{CA76305E-0A01-44D6-9E85-CA40FE8214F9}" srcOrd="3" destOrd="0" parTransId="{8B89EC0B-B84D-4FCB-B08D-69B0EEF99B97}" sibTransId="{08A4FC46-4E95-4251-A9E3-7D85B6D31F44}"/>
    <dgm:cxn modelId="{62BF9153-BFAC-4C78-9446-D4D360C1C02A}" type="presOf" srcId="{4E08B1CC-D3B0-415C-800E-A17F61BF7AF8}" destId="{053DAFCB-1EFB-4413-9DF6-743269F13913}" srcOrd="0" destOrd="0" presId="urn:microsoft.com/office/officeart/2008/layout/LinedList"/>
    <dgm:cxn modelId="{E7B4167D-4874-4460-B081-DFD31EB5B6F1}" type="presOf" srcId="{6177E95B-1CEA-495F-B520-D600D837C340}" destId="{79A022C8-D82A-456B-8A95-ADAAC4FDDE0B}" srcOrd="0" destOrd="0" presId="urn:microsoft.com/office/officeart/2008/layout/LinedList"/>
    <dgm:cxn modelId="{E00155AD-FF20-4817-A139-D783D030DE69}" srcId="{4E08B1CC-D3B0-415C-800E-A17F61BF7AF8}" destId="{6177E95B-1CEA-495F-B520-D600D837C340}" srcOrd="2" destOrd="0" parTransId="{C7C1A274-0AB2-4BEE-9272-442BE3C59EF8}" sibTransId="{3BA22355-7DD2-478D-A305-9D21B467D37C}"/>
    <dgm:cxn modelId="{F1DD92B4-20DD-4E2F-B903-EC6BE8B2A439}" srcId="{4E08B1CC-D3B0-415C-800E-A17F61BF7AF8}" destId="{5BDAC375-4AB2-4209-BF59-A8E701994307}" srcOrd="0" destOrd="0" parTransId="{07FC4C4A-3EE5-46B8-88AA-FEA63BEBFBFD}" sibTransId="{1BEC846D-4266-4F7A-B395-7ECEB4C2C0E5}"/>
    <dgm:cxn modelId="{245DF1B8-13C5-4C3A-BDAA-F76CE7257DEF}" type="presOf" srcId="{8D20C70B-A71F-42CE-A90B-98C2B91DA1C7}" destId="{B164FE53-7261-465A-8368-50CF5D6891D7}" srcOrd="0" destOrd="0" presId="urn:microsoft.com/office/officeart/2008/layout/LinedList"/>
    <dgm:cxn modelId="{9DBFC2DC-1D77-4425-B212-2F36CA691826}" type="presOf" srcId="{CA76305E-0A01-44D6-9E85-CA40FE8214F9}" destId="{F90892AC-767F-4B12-82D6-09712F8A3E97}" srcOrd="0" destOrd="0" presId="urn:microsoft.com/office/officeart/2008/layout/LinedList"/>
    <dgm:cxn modelId="{FDA13FAA-173B-446A-82C8-92CC7F939CC8}" type="presParOf" srcId="{053DAFCB-1EFB-4413-9DF6-743269F13913}" destId="{F3C9949E-B067-4242-924D-33D30BC46EC6}" srcOrd="0" destOrd="0" presId="urn:microsoft.com/office/officeart/2008/layout/LinedList"/>
    <dgm:cxn modelId="{369D445D-CFE9-4E1E-AE2D-ECD03B4176F8}" type="presParOf" srcId="{053DAFCB-1EFB-4413-9DF6-743269F13913}" destId="{02000078-B9BA-4ECA-AAC1-54285EB7F23B}" srcOrd="1" destOrd="0" presId="urn:microsoft.com/office/officeart/2008/layout/LinedList"/>
    <dgm:cxn modelId="{AA49885A-9D69-4650-AE1E-74E80CEE63A3}" type="presParOf" srcId="{02000078-B9BA-4ECA-AAC1-54285EB7F23B}" destId="{11DC1F53-1A87-4807-8F7A-B4F69AC93A92}" srcOrd="0" destOrd="0" presId="urn:microsoft.com/office/officeart/2008/layout/LinedList"/>
    <dgm:cxn modelId="{7EC85B7D-FB69-4CC0-837B-F1895ADE5692}" type="presParOf" srcId="{02000078-B9BA-4ECA-AAC1-54285EB7F23B}" destId="{F2F4B8F5-FDFF-4554-AA6A-500EF89287A7}" srcOrd="1" destOrd="0" presId="urn:microsoft.com/office/officeart/2008/layout/LinedList"/>
    <dgm:cxn modelId="{B37DA8EE-8E33-4BB2-B662-A64C51176808}" type="presParOf" srcId="{053DAFCB-1EFB-4413-9DF6-743269F13913}" destId="{7B66E909-ADB5-4A34-9200-5A69B5D812E4}" srcOrd="2" destOrd="0" presId="urn:microsoft.com/office/officeart/2008/layout/LinedList"/>
    <dgm:cxn modelId="{809AA91C-65BA-4CD7-B6F3-C9CD5B2AEA15}" type="presParOf" srcId="{053DAFCB-1EFB-4413-9DF6-743269F13913}" destId="{97376B27-90E2-4F9A-AF28-1E4A7F5F2973}" srcOrd="3" destOrd="0" presId="urn:microsoft.com/office/officeart/2008/layout/LinedList"/>
    <dgm:cxn modelId="{28DB5FE3-428B-4F16-8B33-D4673166F043}" type="presParOf" srcId="{97376B27-90E2-4F9A-AF28-1E4A7F5F2973}" destId="{B164FE53-7261-465A-8368-50CF5D6891D7}" srcOrd="0" destOrd="0" presId="urn:microsoft.com/office/officeart/2008/layout/LinedList"/>
    <dgm:cxn modelId="{936B6F2F-070D-4378-A4E2-38AC896E67A0}" type="presParOf" srcId="{97376B27-90E2-4F9A-AF28-1E4A7F5F2973}" destId="{813FC464-66AE-4799-90A0-1A3FD3186461}" srcOrd="1" destOrd="0" presId="urn:microsoft.com/office/officeart/2008/layout/LinedList"/>
    <dgm:cxn modelId="{6F8E8B57-6629-46C6-BEAB-C582A15E7D27}" type="presParOf" srcId="{053DAFCB-1EFB-4413-9DF6-743269F13913}" destId="{4F3B3E77-FC08-4F7C-BBD1-76BFD605D261}" srcOrd="4" destOrd="0" presId="urn:microsoft.com/office/officeart/2008/layout/LinedList"/>
    <dgm:cxn modelId="{8A972073-CFE5-488A-99BD-ABAEE049374C}" type="presParOf" srcId="{053DAFCB-1EFB-4413-9DF6-743269F13913}" destId="{6BF33C70-24C6-442D-80A3-4228951B42B0}" srcOrd="5" destOrd="0" presId="urn:microsoft.com/office/officeart/2008/layout/LinedList"/>
    <dgm:cxn modelId="{EC838CCB-5313-4910-BE4A-9E591A08DC8C}" type="presParOf" srcId="{6BF33C70-24C6-442D-80A3-4228951B42B0}" destId="{79A022C8-D82A-456B-8A95-ADAAC4FDDE0B}" srcOrd="0" destOrd="0" presId="urn:microsoft.com/office/officeart/2008/layout/LinedList"/>
    <dgm:cxn modelId="{3D94FE73-6D15-4AF9-B185-3226E3A580D8}" type="presParOf" srcId="{6BF33C70-24C6-442D-80A3-4228951B42B0}" destId="{8221D9A2-6A4E-4BCC-AE39-348A34567BA7}" srcOrd="1" destOrd="0" presId="urn:microsoft.com/office/officeart/2008/layout/LinedList"/>
    <dgm:cxn modelId="{3AE731AE-D269-4E01-8EDC-433FDE6EC019}" type="presParOf" srcId="{053DAFCB-1EFB-4413-9DF6-743269F13913}" destId="{02C54777-CC8D-4304-94FB-D5C22CD61207}" srcOrd="6" destOrd="0" presId="urn:microsoft.com/office/officeart/2008/layout/LinedList"/>
    <dgm:cxn modelId="{DF9CF30B-D128-4636-A39E-7DC9EC85DEAA}" type="presParOf" srcId="{053DAFCB-1EFB-4413-9DF6-743269F13913}" destId="{5B2A2D41-0A12-45E6-890D-73FAA4046161}" srcOrd="7" destOrd="0" presId="urn:microsoft.com/office/officeart/2008/layout/LinedList"/>
    <dgm:cxn modelId="{3103F056-2B8F-4385-A93F-5D0EF08C51EE}" type="presParOf" srcId="{5B2A2D41-0A12-45E6-890D-73FAA4046161}" destId="{F90892AC-767F-4B12-82D6-09712F8A3E97}" srcOrd="0" destOrd="0" presId="urn:microsoft.com/office/officeart/2008/layout/LinedList"/>
    <dgm:cxn modelId="{CFFF99BD-7927-493B-B56F-A586DA27C9AD}" type="presParOf" srcId="{5B2A2D41-0A12-45E6-890D-73FAA4046161}" destId="{3D8FF2DA-9994-48C2-8EE7-0D72D9932FA6}" srcOrd="1" destOrd="0" presId="urn:microsoft.com/office/officeart/2008/layout/LinedList"/>
    <dgm:cxn modelId="{C18E2F67-93D2-413A-88C7-75E7B98F6318}" type="presParOf" srcId="{053DAFCB-1EFB-4413-9DF6-743269F13913}" destId="{EA9F99F7-7DB2-422E-8F32-B35CD3BA0707}" srcOrd="8" destOrd="0" presId="urn:microsoft.com/office/officeart/2008/layout/LinedList"/>
    <dgm:cxn modelId="{4D5D5B34-0100-4995-818F-30B9C9254BCA}" type="presParOf" srcId="{053DAFCB-1EFB-4413-9DF6-743269F13913}" destId="{638B67D4-78B6-4B81-9EB5-270660726738}" srcOrd="9" destOrd="0" presId="urn:microsoft.com/office/officeart/2008/layout/LinedList"/>
    <dgm:cxn modelId="{C3D84E10-9870-4658-8B2B-01A2775BE952}" type="presParOf" srcId="{638B67D4-78B6-4B81-9EB5-270660726738}" destId="{F4CD35CD-E5C7-4CBB-81C2-BA0ED67800B5}" srcOrd="0" destOrd="0" presId="urn:microsoft.com/office/officeart/2008/layout/LinedList"/>
    <dgm:cxn modelId="{DB602B4B-6FAC-46A5-8E49-756FA2F9ECF3}" type="presParOf" srcId="{638B67D4-78B6-4B81-9EB5-270660726738}" destId="{BEBDA996-CACB-4604-90B4-A7570E49886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3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1BC683-C635-4F43-A110-A8C90D7C2B1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60BD7B-07BD-4EB4-8677-A2945034D437}">
      <dgm:prSet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dirty="0"/>
            <a:t>Sign In Test (Test #F1)</a:t>
          </a:r>
        </a:p>
      </dgm:t>
    </dgm:pt>
    <dgm:pt modelId="{76BFBE6D-FFF4-444B-B413-15A28F7FC330}" type="parTrans" cxnId="{088F7A97-96A6-4BA1-BD4C-CE9479C0C5F7}">
      <dgm:prSet/>
      <dgm:spPr/>
      <dgm:t>
        <a:bodyPr/>
        <a:lstStyle/>
        <a:p>
          <a:endParaRPr lang="en-US"/>
        </a:p>
      </dgm:t>
    </dgm:pt>
    <dgm:pt modelId="{F35B5BFA-17D1-4301-8A59-D7B379563FAB}" type="sibTrans" cxnId="{088F7A97-96A6-4BA1-BD4C-CE9479C0C5F7}">
      <dgm:prSet/>
      <dgm:spPr/>
      <dgm:t>
        <a:bodyPr/>
        <a:lstStyle/>
        <a:p>
          <a:endParaRPr lang="en-US"/>
        </a:p>
      </dgm:t>
    </dgm:pt>
    <dgm:pt modelId="{8746B26F-5A3B-462C-8752-107FC8CEDA62}">
      <dgm:prSet/>
      <dgm:spPr/>
      <dgm:t>
        <a:bodyPr/>
        <a:lstStyle/>
        <a:p>
          <a:r>
            <a:rPr lang="en-US" b="1"/>
            <a:t>Execution: </a:t>
          </a:r>
          <a:r>
            <a:rPr lang="en-US"/>
            <a:t>Sign in with each combination of right and wrong password and username.</a:t>
          </a:r>
        </a:p>
      </dgm:t>
    </dgm:pt>
    <dgm:pt modelId="{FAC1B14C-940E-4CC5-A265-F53D1ABC983D}" type="parTrans" cxnId="{2BD27D3A-4398-4DFE-B6FC-40CADDAD5DAE}">
      <dgm:prSet/>
      <dgm:spPr/>
      <dgm:t>
        <a:bodyPr/>
        <a:lstStyle/>
        <a:p>
          <a:endParaRPr lang="en-US"/>
        </a:p>
      </dgm:t>
    </dgm:pt>
    <dgm:pt modelId="{6BADFF88-DC54-4466-8C9D-581FC4F73333}" type="sibTrans" cxnId="{2BD27D3A-4398-4DFE-B6FC-40CADDAD5DAE}">
      <dgm:prSet/>
      <dgm:spPr/>
      <dgm:t>
        <a:bodyPr/>
        <a:lstStyle/>
        <a:p>
          <a:endParaRPr lang="en-US"/>
        </a:p>
      </dgm:t>
    </dgm:pt>
    <dgm:pt modelId="{9BD259BB-BE52-4644-AFA7-F55F6FEFDC50}">
      <dgm:prSet/>
      <dgm:spPr/>
      <dgm:t>
        <a:bodyPr/>
        <a:lstStyle/>
        <a:p>
          <a:r>
            <a:rPr lang="en-US" b="1"/>
            <a:t>Acceptance Criteria</a:t>
          </a:r>
          <a:r>
            <a:rPr lang="en-US"/>
            <a:t>: Fail for all combinations except for the right username and password.</a:t>
          </a:r>
        </a:p>
      </dgm:t>
    </dgm:pt>
    <dgm:pt modelId="{5EF95122-6F23-418A-AB95-FFEE2FC2D822}" type="parTrans" cxnId="{0E3B94DA-E157-4608-87B5-A5B34EDB6B2B}">
      <dgm:prSet/>
      <dgm:spPr/>
      <dgm:t>
        <a:bodyPr/>
        <a:lstStyle/>
        <a:p>
          <a:endParaRPr lang="en-US"/>
        </a:p>
      </dgm:t>
    </dgm:pt>
    <dgm:pt modelId="{475B50D8-DA84-42ED-9F9C-3FC405E98DB7}" type="sibTrans" cxnId="{0E3B94DA-E157-4608-87B5-A5B34EDB6B2B}">
      <dgm:prSet/>
      <dgm:spPr/>
      <dgm:t>
        <a:bodyPr/>
        <a:lstStyle/>
        <a:p>
          <a:endParaRPr lang="en-US"/>
        </a:p>
      </dgm:t>
    </dgm:pt>
    <dgm:pt modelId="{67C87EA5-B7FD-43E6-9E0A-4FEEAF71428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dirty="0"/>
            <a:t>Disconnect Social Medias Test (Test #F7)</a:t>
          </a:r>
        </a:p>
      </dgm:t>
    </dgm:pt>
    <dgm:pt modelId="{D347CDE6-E307-454C-AEC5-2CEAEC9E411D}" type="parTrans" cxnId="{C45A50CF-8D8B-48E4-B67A-957F27105350}">
      <dgm:prSet/>
      <dgm:spPr/>
      <dgm:t>
        <a:bodyPr/>
        <a:lstStyle/>
        <a:p>
          <a:endParaRPr lang="en-US"/>
        </a:p>
      </dgm:t>
    </dgm:pt>
    <dgm:pt modelId="{1E61C2B6-746F-40E5-BEE1-A7409826351C}" type="sibTrans" cxnId="{C45A50CF-8D8B-48E4-B67A-957F27105350}">
      <dgm:prSet/>
      <dgm:spPr/>
      <dgm:t>
        <a:bodyPr/>
        <a:lstStyle/>
        <a:p>
          <a:endParaRPr lang="en-US"/>
        </a:p>
      </dgm:t>
    </dgm:pt>
    <dgm:pt modelId="{8FC3607F-3F83-4E8C-AE64-421A91E6CC8E}">
      <dgm:prSet/>
      <dgm:spPr/>
      <dgm:t>
        <a:bodyPr/>
        <a:lstStyle/>
        <a:p>
          <a:r>
            <a:rPr lang="en-US" b="1" dirty="0"/>
            <a:t>Execution</a:t>
          </a:r>
          <a:r>
            <a:rPr lang="en-US" dirty="0"/>
            <a:t>: Sign in and click the account settings page, click remove button next to respective social media site.</a:t>
          </a:r>
        </a:p>
      </dgm:t>
    </dgm:pt>
    <dgm:pt modelId="{6092B31A-94A1-4C86-BD12-FAB4F6508361}" type="parTrans" cxnId="{C5B57CBC-851B-41CC-ACB2-D55C5F6431CA}">
      <dgm:prSet/>
      <dgm:spPr/>
      <dgm:t>
        <a:bodyPr/>
        <a:lstStyle/>
        <a:p>
          <a:endParaRPr lang="en-US"/>
        </a:p>
      </dgm:t>
    </dgm:pt>
    <dgm:pt modelId="{F085C3ED-270F-45B4-B120-26D7A00D965A}" type="sibTrans" cxnId="{C5B57CBC-851B-41CC-ACB2-D55C5F6431CA}">
      <dgm:prSet/>
      <dgm:spPr/>
      <dgm:t>
        <a:bodyPr/>
        <a:lstStyle/>
        <a:p>
          <a:endParaRPr lang="en-US"/>
        </a:p>
      </dgm:t>
    </dgm:pt>
    <dgm:pt modelId="{00DDDECC-ACED-47F6-9484-ADA5A32A2F74}">
      <dgm:prSet/>
      <dgm:spPr/>
      <dgm:t>
        <a:bodyPr/>
        <a:lstStyle/>
        <a:p>
          <a:r>
            <a:rPr lang="en-US" b="1" dirty="0"/>
            <a:t>Acceptance Criteria</a:t>
          </a:r>
          <a:r>
            <a:rPr lang="en-US" dirty="0"/>
            <a:t>: Remove is successful. There is no longer analysis from that social media site in the main status page.</a:t>
          </a:r>
        </a:p>
      </dgm:t>
    </dgm:pt>
    <dgm:pt modelId="{773838B0-B3DB-46EF-90D6-86D096517070}" type="parTrans" cxnId="{996856C4-DB7B-41F7-A59C-D25F04AD295E}">
      <dgm:prSet/>
      <dgm:spPr/>
      <dgm:t>
        <a:bodyPr/>
        <a:lstStyle/>
        <a:p>
          <a:endParaRPr lang="en-US"/>
        </a:p>
      </dgm:t>
    </dgm:pt>
    <dgm:pt modelId="{DE223A53-D079-4EB3-8B4D-8F5B920B5D66}" type="sibTrans" cxnId="{996856C4-DB7B-41F7-A59C-D25F04AD295E}">
      <dgm:prSet/>
      <dgm:spPr/>
      <dgm:t>
        <a:bodyPr/>
        <a:lstStyle/>
        <a:p>
          <a:endParaRPr lang="en-US"/>
        </a:p>
      </dgm:t>
    </dgm:pt>
    <dgm:pt modelId="{27819771-7FFA-437E-A628-F00E04E9BD44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dirty="0"/>
            <a:t>Search Result Time Test (Test #NF6)</a:t>
          </a:r>
        </a:p>
      </dgm:t>
    </dgm:pt>
    <dgm:pt modelId="{87B019DB-84FE-4E4B-B9EF-63C968BFA48F}" type="parTrans" cxnId="{99B2C941-A86A-49DA-9553-897C9E873494}">
      <dgm:prSet/>
      <dgm:spPr/>
      <dgm:t>
        <a:bodyPr/>
        <a:lstStyle/>
        <a:p>
          <a:endParaRPr lang="en-US"/>
        </a:p>
      </dgm:t>
    </dgm:pt>
    <dgm:pt modelId="{928AE300-22B4-48C8-B31F-AB031CB21B85}" type="sibTrans" cxnId="{99B2C941-A86A-49DA-9553-897C9E873494}">
      <dgm:prSet/>
      <dgm:spPr/>
      <dgm:t>
        <a:bodyPr/>
        <a:lstStyle/>
        <a:p>
          <a:endParaRPr lang="en-US"/>
        </a:p>
      </dgm:t>
    </dgm:pt>
    <dgm:pt modelId="{889BFC56-26F6-40D8-A294-AAF289E06FF4}">
      <dgm:prSet/>
      <dgm:spPr/>
      <dgm:t>
        <a:bodyPr/>
        <a:lstStyle/>
        <a:p>
          <a:r>
            <a:rPr lang="en-US" b="1"/>
            <a:t>Execution</a:t>
          </a:r>
          <a:r>
            <a:rPr lang="en-US"/>
            <a:t>: Use the search function.</a:t>
          </a:r>
        </a:p>
      </dgm:t>
    </dgm:pt>
    <dgm:pt modelId="{B49B0585-72F3-4D12-AA2C-2C1A0857F574}" type="parTrans" cxnId="{A83EE1E8-4BF1-4FDB-BB0E-60433D88E5CE}">
      <dgm:prSet/>
      <dgm:spPr/>
      <dgm:t>
        <a:bodyPr/>
        <a:lstStyle/>
        <a:p>
          <a:endParaRPr lang="en-US"/>
        </a:p>
      </dgm:t>
    </dgm:pt>
    <dgm:pt modelId="{0C432638-06AF-456A-9391-FE69A2AF052C}" type="sibTrans" cxnId="{A83EE1E8-4BF1-4FDB-BB0E-60433D88E5CE}">
      <dgm:prSet/>
      <dgm:spPr/>
      <dgm:t>
        <a:bodyPr/>
        <a:lstStyle/>
        <a:p>
          <a:endParaRPr lang="en-US"/>
        </a:p>
      </dgm:t>
    </dgm:pt>
    <dgm:pt modelId="{397E0562-FEB5-4115-8498-88C02206C93B}">
      <dgm:prSet/>
      <dgm:spPr/>
      <dgm:t>
        <a:bodyPr/>
        <a:lstStyle/>
        <a:p>
          <a:r>
            <a:rPr lang="en-US" b="1"/>
            <a:t>Acceptance Criteria</a:t>
          </a:r>
          <a:r>
            <a:rPr lang="en-US"/>
            <a:t>: All results should display in under 3 seconds.</a:t>
          </a:r>
        </a:p>
      </dgm:t>
    </dgm:pt>
    <dgm:pt modelId="{64D1541C-BB7C-487D-8252-3376F6EC336A}" type="parTrans" cxnId="{EBA10A60-DAD2-4825-B910-8C0DFD0BB7E0}">
      <dgm:prSet/>
      <dgm:spPr/>
      <dgm:t>
        <a:bodyPr/>
        <a:lstStyle/>
        <a:p>
          <a:endParaRPr lang="en-US"/>
        </a:p>
      </dgm:t>
    </dgm:pt>
    <dgm:pt modelId="{2A72DB7F-CD9B-4514-A019-0932D58396E5}" type="sibTrans" cxnId="{EBA10A60-DAD2-4825-B910-8C0DFD0BB7E0}">
      <dgm:prSet/>
      <dgm:spPr/>
      <dgm:t>
        <a:bodyPr/>
        <a:lstStyle/>
        <a:p>
          <a:endParaRPr lang="en-US"/>
        </a:p>
      </dgm:t>
    </dgm:pt>
    <dgm:pt modelId="{94EBB8A1-6FD8-4DDE-B531-1FF33B3CBCDE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dirty="0"/>
            <a:t>Uptime Test (Test #NF3)</a:t>
          </a:r>
        </a:p>
      </dgm:t>
    </dgm:pt>
    <dgm:pt modelId="{753B5C7F-9BC6-44D0-9FAC-3F96F5C7DBD7}" type="parTrans" cxnId="{54B7BA1F-4AC9-472F-AD59-554C142C46A9}">
      <dgm:prSet/>
      <dgm:spPr/>
      <dgm:t>
        <a:bodyPr/>
        <a:lstStyle/>
        <a:p>
          <a:endParaRPr lang="en-US"/>
        </a:p>
      </dgm:t>
    </dgm:pt>
    <dgm:pt modelId="{BABEFEF7-418B-459E-AEE9-06AC88584E57}" type="sibTrans" cxnId="{54B7BA1F-4AC9-472F-AD59-554C142C46A9}">
      <dgm:prSet/>
      <dgm:spPr/>
      <dgm:t>
        <a:bodyPr/>
        <a:lstStyle/>
        <a:p>
          <a:endParaRPr lang="en-US"/>
        </a:p>
      </dgm:t>
    </dgm:pt>
    <dgm:pt modelId="{625BA7E6-8D7F-414B-A7F5-DBB453EE6BB2}">
      <dgm:prSet/>
      <dgm:spPr/>
      <dgm:t>
        <a:bodyPr/>
        <a:lstStyle/>
        <a:p>
          <a:r>
            <a:rPr lang="en-US" b="1"/>
            <a:t>Execution</a:t>
          </a:r>
          <a:r>
            <a:rPr lang="en-US"/>
            <a:t>: Use any part of the application.</a:t>
          </a:r>
        </a:p>
      </dgm:t>
    </dgm:pt>
    <dgm:pt modelId="{BB8E9844-FC27-4B8B-A3FB-19109708200D}" type="parTrans" cxnId="{0B396CAA-CB4A-424E-BE74-7536B053907E}">
      <dgm:prSet/>
      <dgm:spPr/>
      <dgm:t>
        <a:bodyPr/>
        <a:lstStyle/>
        <a:p>
          <a:endParaRPr lang="en-US"/>
        </a:p>
      </dgm:t>
    </dgm:pt>
    <dgm:pt modelId="{EEA696EA-B35B-4A76-A8E3-9E2EB4596194}" type="sibTrans" cxnId="{0B396CAA-CB4A-424E-BE74-7536B053907E}">
      <dgm:prSet/>
      <dgm:spPr/>
      <dgm:t>
        <a:bodyPr/>
        <a:lstStyle/>
        <a:p>
          <a:endParaRPr lang="en-US"/>
        </a:p>
      </dgm:t>
    </dgm:pt>
    <dgm:pt modelId="{3CDBEFEA-F16F-4EDE-BC81-AE639A4F9372}">
      <dgm:prSet/>
      <dgm:spPr/>
      <dgm:t>
        <a:bodyPr/>
        <a:lstStyle/>
        <a:p>
          <a:r>
            <a:rPr lang="en-US" b="1" dirty="0"/>
            <a:t>Acceptance Criteria</a:t>
          </a:r>
          <a:r>
            <a:rPr lang="en-US" dirty="0"/>
            <a:t>: Every part should be online 99% of the time.</a:t>
          </a:r>
        </a:p>
      </dgm:t>
    </dgm:pt>
    <dgm:pt modelId="{8F12DCDD-A6D8-4516-BA69-006C85335F82}" type="parTrans" cxnId="{BB0BFD9C-D04D-4C10-9084-B3F471D36265}">
      <dgm:prSet/>
      <dgm:spPr/>
      <dgm:t>
        <a:bodyPr/>
        <a:lstStyle/>
        <a:p>
          <a:endParaRPr lang="en-US"/>
        </a:p>
      </dgm:t>
    </dgm:pt>
    <dgm:pt modelId="{4F45422F-5C41-4E94-A8F8-67EADA857729}" type="sibTrans" cxnId="{BB0BFD9C-D04D-4C10-9084-B3F471D36265}">
      <dgm:prSet/>
      <dgm:spPr/>
      <dgm:t>
        <a:bodyPr/>
        <a:lstStyle/>
        <a:p>
          <a:endParaRPr lang="en-US"/>
        </a:p>
      </dgm:t>
    </dgm:pt>
    <dgm:pt modelId="{25493B84-FC7E-41B2-B241-6E8BD0C35121}" type="pres">
      <dgm:prSet presAssocID="{F51BC683-C635-4F43-A110-A8C90D7C2B16}" presName="Name0" presStyleCnt="0">
        <dgm:presLayoutVars>
          <dgm:dir/>
          <dgm:animLvl val="lvl"/>
          <dgm:resizeHandles val="exact"/>
        </dgm:presLayoutVars>
      </dgm:prSet>
      <dgm:spPr/>
    </dgm:pt>
    <dgm:pt modelId="{5E10F5AF-C1EB-4D80-B73F-FA902FAEA97B}" type="pres">
      <dgm:prSet presAssocID="{3160BD7B-07BD-4EB4-8677-A2945034D437}" presName="composite" presStyleCnt="0"/>
      <dgm:spPr/>
    </dgm:pt>
    <dgm:pt modelId="{AA980F79-C0F3-403E-A299-34331BFA36EA}" type="pres">
      <dgm:prSet presAssocID="{3160BD7B-07BD-4EB4-8677-A2945034D43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0D05314-4173-4A05-984F-C7822C00B18C}" type="pres">
      <dgm:prSet presAssocID="{3160BD7B-07BD-4EB4-8677-A2945034D437}" presName="desTx" presStyleLbl="alignAccFollowNode1" presStyleIdx="0" presStyleCnt="4">
        <dgm:presLayoutVars>
          <dgm:bulletEnabled val="1"/>
        </dgm:presLayoutVars>
      </dgm:prSet>
      <dgm:spPr/>
    </dgm:pt>
    <dgm:pt modelId="{50E82DB9-42A5-47C7-9526-252B1EEA99DD}" type="pres">
      <dgm:prSet presAssocID="{F35B5BFA-17D1-4301-8A59-D7B379563FAB}" presName="space" presStyleCnt="0"/>
      <dgm:spPr/>
    </dgm:pt>
    <dgm:pt modelId="{4772507E-9C7D-4F26-BC54-78E0D18D09F9}" type="pres">
      <dgm:prSet presAssocID="{67C87EA5-B7FD-43E6-9E0A-4FEEAF71428D}" presName="composite" presStyleCnt="0"/>
      <dgm:spPr/>
    </dgm:pt>
    <dgm:pt modelId="{D252F9EB-B8E7-4BC8-AA2A-FB5AE738BB83}" type="pres">
      <dgm:prSet presAssocID="{67C87EA5-B7FD-43E6-9E0A-4FEEAF7142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F8C311C-E394-44A6-9752-F9C152A18A16}" type="pres">
      <dgm:prSet presAssocID="{67C87EA5-B7FD-43E6-9E0A-4FEEAF71428D}" presName="desTx" presStyleLbl="alignAccFollowNode1" presStyleIdx="1" presStyleCnt="4">
        <dgm:presLayoutVars>
          <dgm:bulletEnabled val="1"/>
        </dgm:presLayoutVars>
      </dgm:prSet>
      <dgm:spPr/>
    </dgm:pt>
    <dgm:pt modelId="{24CA536F-704A-4BF7-8A14-A47C2DB6FA5C}" type="pres">
      <dgm:prSet presAssocID="{1E61C2B6-746F-40E5-BEE1-A7409826351C}" presName="space" presStyleCnt="0"/>
      <dgm:spPr/>
    </dgm:pt>
    <dgm:pt modelId="{58E5BE83-152A-449E-B529-26165FFE9DA2}" type="pres">
      <dgm:prSet presAssocID="{27819771-7FFA-437E-A628-F00E04E9BD44}" presName="composite" presStyleCnt="0"/>
      <dgm:spPr/>
    </dgm:pt>
    <dgm:pt modelId="{62F3EB05-AEC8-4715-BB77-D076DD5945EA}" type="pres">
      <dgm:prSet presAssocID="{27819771-7FFA-437E-A628-F00E04E9BD4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FA5B79E-0BBF-4F46-B753-5F774F59B02D}" type="pres">
      <dgm:prSet presAssocID="{27819771-7FFA-437E-A628-F00E04E9BD44}" presName="desTx" presStyleLbl="alignAccFollowNode1" presStyleIdx="2" presStyleCnt="4">
        <dgm:presLayoutVars>
          <dgm:bulletEnabled val="1"/>
        </dgm:presLayoutVars>
      </dgm:prSet>
      <dgm:spPr/>
    </dgm:pt>
    <dgm:pt modelId="{34D1DB8E-4928-485A-91FC-8A801229CBDB}" type="pres">
      <dgm:prSet presAssocID="{928AE300-22B4-48C8-B31F-AB031CB21B85}" presName="space" presStyleCnt="0"/>
      <dgm:spPr/>
    </dgm:pt>
    <dgm:pt modelId="{A85AF375-E161-4AB3-8BF2-CA9B6274971B}" type="pres">
      <dgm:prSet presAssocID="{94EBB8A1-6FD8-4DDE-B531-1FF33B3CBCDE}" presName="composite" presStyleCnt="0"/>
      <dgm:spPr/>
    </dgm:pt>
    <dgm:pt modelId="{FAE80022-569E-4E38-AC66-03164F2D1B60}" type="pres">
      <dgm:prSet presAssocID="{94EBB8A1-6FD8-4DDE-B531-1FF33B3CBCDE}" presName="parTx" presStyleLbl="alignNode1" presStyleIdx="3" presStyleCnt="4" custLinFactNeighborX="-1880">
        <dgm:presLayoutVars>
          <dgm:chMax val="0"/>
          <dgm:chPref val="0"/>
          <dgm:bulletEnabled val="1"/>
        </dgm:presLayoutVars>
      </dgm:prSet>
      <dgm:spPr/>
    </dgm:pt>
    <dgm:pt modelId="{B8309871-3E1C-4426-9634-D053AEACE6A3}" type="pres">
      <dgm:prSet presAssocID="{94EBB8A1-6FD8-4DDE-B531-1FF33B3CBCDE}" presName="desTx" presStyleLbl="alignAccFollowNode1" presStyleIdx="3" presStyleCnt="4" custLinFactNeighborX="-2256">
        <dgm:presLayoutVars>
          <dgm:bulletEnabled val="1"/>
        </dgm:presLayoutVars>
      </dgm:prSet>
      <dgm:spPr/>
    </dgm:pt>
  </dgm:ptLst>
  <dgm:cxnLst>
    <dgm:cxn modelId="{2E539C08-3EC2-4ED3-8F88-C7E267661103}" type="presOf" srcId="{397E0562-FEB5-4115-8498-88C02206C93B}" destId="{7FA5B79E-0BBF-4F46-B753-5F774F59B02D}" srcOrd="0" destOrd="1" presId="urn:microsoft.com/office/officeart/2005/8/layout/hList1"/>
    <dgm:cxn modelId="{18D16510-466A-4254-9A35-14887DA49942}" type="presOf" srcId="{94EBB8A1-6FD8-4DDE-B531-1FF33B3CBCDE}" destId="{FAE80022-569E-4E38-AC66-03164F2D1B60}" srcOrd="0" destOrd="0" presId="urn:microsoft.com/office/officeart/2005/8/layout/hList1"/>
    <dgm:cxn modelId="{4A4B5015-17CC-4A6B-B8FA-9A98D1F57B85}" type="presOf" srcId="{8FC3607F-3F83-4E8C-AE64-421A91E6CC8E}" destId="{BF8C311C-E394-44A6-9752-F9C152A18A16}" srcOrd="0" destOrd="0" presId="urn:microsoft.com/office/officeart/2005/8/layout/hList1"/>
    <dgm:cxn modelId="{54B7BA1F-4AC9-472F-AD59-554C142C46A9}" srcId="{F51BC683-C635-4F43-A110-A8C90D7C2B16}" destId="{94EBB8A1-6FD8-4DDE-B531-1FF33B3CBCDE}" srcOrd="3" destOrd="0" parTransId="{753B5C7F-9BC6-44D0-9FAC-3F96F5C7DBD7}" sibTransId="{BABEFEF7-418B-459E-AEE9-06AC88584E57}"/>
    <dgm:cxn modelId="{2BD27D3A-4398-4DFE-B6FC-40CADDAD5DAE}" srcId="{3160BD7B-07BD-4EB4-8677-A2945034D437}" destId="{8746B26F-5A3B-462C-8752-107FC8CEDA62}" srcOrd="0" destOrd="0" parTransId="{FAC1B14C-940E-4CC5-A265-F53D1ABC983D}" sibTransId="{6BADFF88-DC54-4466-8C9D-581FC4F73333}"/>
    <dgm:cxn modelId="{226EFB5D-C12A-40A6-92EB-E7D722545642}" type="presOf" srcId="{67C87EA5-B7FD-43E6-9E0A-4FEEAF71428D}" destId="{D252F9EB-B8E7-4BC8-AA2A-FB5AE738BB83}" srcOrd="0" destOrd="0" presId="urn:microsoft.com/office/officeart/2005/8/layout/hList1"/>
    <dgm:cxn modelId="{EBA10A60-DAD2-4825-B910-8C0DFD0BB7E0}" srcId="{27819771-7FFA-437E-A628-F00E04E9BD44}" destId="{397E0562-FEB5-4115-8498-88C02206C93B}" srcOrd="1" destOrd="0" parTransId="{64D1541C-BB7C-487D-8252-3376F6EC336A}" sibTransId="{2A72DB7F-CD9B-4514-A019-0932D58396E5}"/>
    <dgm:cxn modelId="{99B2C941-A86A-49DA-9553-897C9E873494}" srcId="{F51BC683-C635-4F43-A110-A8C90D7C2B16}" destId="{27819771-7FFA-437E-A628-F00E04E9BD44}" srcOrd="2" destOrd="0" parTransId="{87B019DB-84FE-4E4B-B9EF-63C968BFA48F}" sibTransId="{928AE300-22B4-48C8-B31F-AB031CB21B85}"/>
    <dgm:cxn modelId="{A03CA546-DDBC-4393-9D1B-F1F680210A66}" type="presOf" srcId="{3CDBEFEA-F16F-4EDE-BC81-AE639A4F9372}" destId="{B8309871-3E1C-4426-9634-D053AEACE6A3}" srcOrd="0" destOrd="1" presId="urn:microsoft.com/office/officeart/2005/8/layout/hList1"/>
    <dgm:cxn modelId="{DDEF5D6D-D4A4-4313-8993-FBB0D49CF4DB}" type="presOf" srcId="{8746B26F-5A3B-462C-8752-107FC8CEDA62}" destId="{30D05314-4173-4A05-984F-C7822C00B18C}" srcOrd="0" destOrd="0" presId="urn:microsoft.com/office/officeart/2005/8/layout/hList1"/>
    <dgm:cxn modelId="{0F04CD71-5621-4ED4-B7BF-B7ADCE4B1543}" type="presOf" srcId="{889BFC56-26F6-40D8-A294-AAF289E06FF4}" destId="{7FA5B79E-0BBF-4F46-B753-5F774F59B02D}" srcOrd="0" destOrd="0" presId="urn:microsoft.com/office/officeart/2005/8/layout/hList1"/>
    <dgm:cxn modelId="{E9B9B791-B32F-4C59-9F9B-51D53834748F}" type="presOf" srcId="{9BD259BB-BE52-4644-AFA7-F55F6FEFDC50}" destId="{30D05314-4173-4A05-984F-C7822C00B18C}" srcOrd="0" destOrd="1" presId="urn:microsoft.com/office/officeart/2005/8/layout/hList1"/>
    <dgm:cxn modelId="{088F7A97-96A6-4BA1-BD4C-CE9479C0C5F7}" srcId="{F51BC683-C635-4F43-A110-A8C90D7C2B16}" destId="{3160BD7B-07BD-4EB4-8677-A2945034D437}" srcOrd="0" destOrd="0" parTransId="{76BFBE6D-FFF4-444B-B413-15A28F7FC330}" sibTransId="{F35B5BFA-17D1-4301-8A59-D7B379563FAB}"/>
    <dgm:cxn modelId="{BB0BFD9C-D04D-4C10-9084-B3F471D36265}" srcId="{94EBB8A1-6FD8-4DDE-B531-1FF33B3CBCDE}" destId="{3CDBEFEA-F16F-4EDE-BC81-AE639A4F9372}" srcOrd="1" destOrd="0" parTransId="{8F12DCDD-A6D8-4516-BA69-006C85335F82}" sibTransId="{4F45422F-5C41-4E94-A8F8-67EADA857729}"/>
    <dgm:cxn modelId="{0B396CAA-CB4A-424E-BE74-7536B053907E}" srcId="{94EBB8A1-6FD8-4DDE-B531-1FF33B3CBCDE}" destId="{625BA7E6-8D7F-414B-A7F5-DBB453EE6BB2}" srcOrd="0" destOrd="0" parTransId="{BB8E9844-FC27-4B8B-A3FB-19109708200D}" sibTransId="{EEA696EA-B35B-4A76-A8E3-9E2EB4596194}"/>
    <dgm:cxn modelId="{EACB13B0-4B39-4C96-9CB1-9F04AACDBF92}" type="presOf" srcId="{00DDDECC-ACED-47F6-9484-ADA5A32A2F74}" destId="{BF8C311C-E394-44A6-9752-F9C152A18A16}" srcOrd="0" destOrd="1" presId="urn:microsoft.com/office/officeart/2005/8/layout/hList1"/>
    <dgm:cxn modelId="{C5B57CBC-851B-41CC-ACB2-D55C5F6431CA}" srcId="{67C87EA5-B7FD-43E6-9E0A-4FEEAF71428D}" destId="{8FC3607F-3F83-4E8C-AE64-421A91E6CC8E}" srcOrd="0" destOrd="0" parTransId="{6092B31A-94A1-4C86-BD12-FAB4F6508361}" sibTransId="{F085C3ED-270F-45B4-B120-26D7A00D965A}"/>
    <dgm:cxn modelId="{BF449CBC-158C-42AA-A9D8-D44EFAC1997D}" type="presOf" srcId="{625BA7E6-8D7F-414B-A7F5-DBB453EE6BB2}" destId="{B8309871-3E1C-4426-9634-D053AEACE6A3}" srcOrd="0" destOrd="0" presId="urn:microsoft.com/office/officeart/2005/8/layout/hList1"/>
    <dgm:cxn modelId="{996856C4-DB7B-41F7-A59C-D25F04AD295E}" srcId="{67C87EA5-B7FD-43E6-9E0A-4FEEAF71428D}" destId="{00DDDECC-ACED-47F6-9484-ADA5A32A2F74}" srcOrd="1" destOrd="0" parTransId="{773838B0-B3DB-46EF-90D6-86D096517070}" sibTransId="{DE223A53-D079-4EB3-8B4D-8F5B920B5D66}"/>
    <dgm:cxn modelId="{E55722C6-2FA4-4068-AACC-A913EAD3EDDF}" type="presOf" srcId="{27819771-7FFA-437E-A628-F00E04E9BD44}" destId="{62F3EB05-AEC8-4715-BB77-D076DD5945EA}" srcOrd="0" destOrd="0" presId="urn:microsoft.com/office/officeart/2005/8/layout/hList1"/>
    <dgm:cxn modelId="{C45A50CF-8D8B-48E4-B67A-957F27105350}" srcId="{F51BC683-C635-4F43-A110-A8C90D7C2B16}" destId="{67C87EA5-B7FD-43E6-9E0A-4FEEAF71428D}" srcOrd="1" destOrd="0" parTransId="{D347CDE6-E307-454C-AEC5-2CEAEC9E411D}" sibTransId="{1E61C2B6-746F-40E5-BEE1-A7409826351C}"/>
    <dgm:cxn modelId="{4E06EDD0-9F13-4836-8E6E-7B326BA5970D}" type="presOf" srcId="{F51BC683-C635-4F43-A110-A8C90D7C2B16}" destId="{25493B84-FC7E-41B2-B241-6E8BD0C35121}" srcOrd="0" destOrd="0" presId="urn:microsoft.com/office/officeart/2005/8/layout/hList1"/>
    <dgm:cxn modelId="{0E3B94DA-E157-4608-87B5-A5B34EDB6B2B}" srcId="{3160BD7B-07BD-4EB4-8677-A2945034D437}" destId="{9BD259BB-BE52-4644-AFA7-F55F6FEFDC50}" srcOrd="1" destOrd="0" parTransId="{5EF95122-6F23-418A-AB95-FFEE2FC2D822}" sibTransId="{475B50D8-DA84-42ED-9F9C-3FC405E98DB7}"/>
    <dgm:cxn modelId="{A83EE1E8-4BF1-4FDB-BB0E-60433D88E5CE}" srcId="{27819771-7FFA-437E-A628-F00E04E9BD44}" destId="{889BFC56-26F6-40D8-A294-AAF289E06FF4}" srcOrd="0" destOrd="0" parTransId="{B49B0585-72F3-4D12-AA2C-2C1A0857F574}" sibTransId="{0C432638-06AF-456A-9391-FE69A2AF052C}"/>
    <dgm:cxn modelId="{629265FE-5EBD-45CA-B5E3-1F8B8DBB2190}" type="presOf" srcId="{3160BD7B-07BD-4EB4-8677-A2945034D437}" destId="{AA980F79-C0F3-403E-A299-34331BFA36EA}" srcOrd="0" destOrd="0" presId="urn:microsoft.com/office/officeart/2005/8/layout/hList1"/>
    <dgm:cxn modelId="{7B7CAA00-4125-4D14-ABC4-8A54378D08E7}" type="presParOf" srcId="{25493B84-FC7E-41B2-B241-6E8BD0C35121}" destId="{5E10F5AF-C1EB-4D80-B73F-FA902FAEA97B}" srcOrd="0" destOrd="0" presId="urn:microsoft.com/office/officeart/2005/8/layout/hList1"/>
    <dgm:cxn modelId="{3918DF09-107D-49CA-845C-D19AB0139F86}" type="presParOf" srcId="{5E10F5AF-C1EB-4D80-B73F-FA902FAEA97B}" destId="{AA980F79-C0F3-403E-A299-34331BFA36EA}" srcOrd="0" destOrd="0" presId="urn:microsoft.com/office/officeart/2005/8/layout/hList1"/>
    <dgm:cxn modelId="{227CDF30-B1A2-4CEB-9116-6A5977F54AD4}" type="presParOf" srcId="{5E10F5AF-C1EB-4D80-B73F-FA902FAEA97B}" destId="{30D05314-4173-4A05-984F-C7822C00B18C}" srcOrd="1" destOrd="0" presId="urn:microsoft.com/office/officeart/2005/8/layout/hList1"/>
    <dgm:cxn modelId="{434F671E-BF30-4C46-899A-18C75211086A}" type="presParOf" srcId="{25493B84-FC7E-41B2-B241-6E8BD0C35121}" destId="{50E82DB9-42A5-47C7-9526-252B1EEA99DD}" srcOrd="1" destOrd="0" presId="urn:microsoft.com/office/officeart/2005/8/layout/hList1"/>
    <dgm:cxn modelId="{19713A5F-B54F-4545-957D-2B4F21EB7AAF}" type="presParOf" srcId="{25493B84-FC7E-41B2-B241-6E8BD0C35121}" destId="{4772507E-9C7D-4F26-BC54-78E0D18D09F9}" srcOrd="2" destOrd="0" presId="urn:microsoft.com/office/officeart/2005/8/layout/hList1"/>
    <dgm:cxn modelId="{DFF7B7FF-47EC-48F5-B33C-4C0CE646955B}" type="presParOf" srcId="{4772507E-9C7D-4F26-BC54-78E0D18D09F9}" destId="{D252F9EB-B8E7-4BC8-AA2A-FB5AE738BB83}" srcOrd="0" destOrd="0" presId="urn:microsoft.com/office/officeart/2005/8/layout/hList1"/>
    <dgm:cxn modelId="{A579EDE7-8D43-45D1-BB0B-B19EA0AB3D55}" type="presParOf" srcId="{4772507E-9C7D-4F26-BC54-78E0D18D09F9}" destId="{BF8C311C-E394-44A6-9752-F9C152A18A16}" srcOrd="1" destOrd="0" presId="urn:microsoft.com/office/officeart/2005/8/layout/hList1"/>
    <dgm:cxn modelId="{F331C4F4-D392-446A-9E85-257DB948F7FD}" type="presParOf" srcId="{25493B84-FC7E-41B2-B241-6E8BD0C35121}" destId="{24CA536F-704A-4BF7-8A14-A47C2DB6FA5C}" srcOrd="3" destOrd="0" presId="urn:microsoft.com/office/officeart/2005/8/layout/hList1"/>
    <dgm:cxn modelId="{C1ABDE23-42F9-4948-89F6-88FA30AF2E24}" type="presParOf" srcId="{25493B84-FC7E-41B2-B241-6E8BD0C35121}" destId="{58E5BE83-152A-449E-B529-26165FFE9DA2}" srcOrd="4" destOrd="0" presId="urn:microsoft.com/office/officeart/2005/8/layout/hList1"/>
    <dgm:cxn modelId="{0991F113-821B-47C6-8AAF-8C480FEFC669}" type="presParOf" srcId="{58E5BE83-152A-449E-B529-26165FFE9DA2}" destId="{62F3EB05-AEC8-4715-BB77-D076DD5945EA}" srcOrd="0" destOrd="0" presId="urn:microsoft.com/office/officeart/2005/8/layout/hList1"/>
    <dgm:cxn modelId="{5F2B62D1-DD7C-468E-933D-197314901495}" type="presParOf" srcId="{58E5BE83-152A-449E-B529-26165FFE9DA2}" destId="{7FA5B79E-0BBF-4F46-B753-5F774F59B02D}" srcOrd="1" destOrd="0" presId="urn:microsoft.com/office/officeart/2005/8/layout/hList1"/>
    <dgm:cxn modelId="{B674EC62-AFA6-4A4F-A543-43E054B05F77}" type="presParOf" srcId="{25493B84-FC7E-41B2-B241-6E8BD0C35121}" destId="{34D1DB8E-4928-485A-91FC-8A801229CBDB}" srcOrd="5" destOrd="0" presId="urn:microsoft.com/office/officeart/2005/8/layout/hList1"/>
    <dgm:cxn modelId="{CE6CA547-C6FF-4081-B89C-A83380C3C45E}" type="presParOf" srcId="{25493B84-FC7E-41B2-B241-6E8BD0C35121}" destId="{A85AF375-E161-4AB3-8BF2-CA9B6274971B}" srcOrd="6" destOrd="0" presId="urn:microsoft.com/office/officeart/2005/8/layout/hList1"/>
    <dgm:cxn modelId="{72228496-1000-4181-96CC-F5C98FFBA296}" type="presParOf" srcId="{A85AF375-E161-4AB3-8BF2-CA9B6274971B}" destId="{FAE80022-569E-4E38-AC66-03164F2D1B60}" srcOrd="0" destOrd="0" presId="urn:microsoft.com/office/officeart/2005/8/layout/hList1"/>
    <dgm:cxn modelId="{30726A92-B9DA-4948-AB5B-BC3120B0F682}" type="presParOf" srcId="{A85AF375-E161-4AB3-8BF2-CA9B6274971B}" destId="{B8309871-3E1C-4426-9634-D053AEACE6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192"/>
          <a:ext cx="275655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Victoria </a:t>
          </a:r>
          <a:r>
            <a:rPr lang="en-US" sz="1400" kern="1200" dirty="0" err="1"/>
            <a:t>Gammenthaler</a:t>
          </a:r>
          <a:endParaRPr lang="en-US" sz="1400" kern="1200" dirty="0"/>
        </a:p>
      </dsp:txBody>
      <dsp:txXfrm>
        <a:off x="0" y="192"/>
        <a:ext cx="2756553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756553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Frisco, TX</a:t>
          </a:r>
        </a:p>
      </dsp:txBody>
      <dsp:txXfrm>
        <a:off x="0" y="315672"/>
        <a:ext cx="2756553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756553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Engineering</a:t>
          </a:r>
        </a:p>
      </dsp:txBody>
      <dsp:txXfrm>
        <a:off x="0" y="631152"/>
        <a:ext cx="2756553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756553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Unemployed</a:t>
          </a:r>
        </a:p>
      </dsp:txBody>
      <dsp:txXfrm>
        <a:off x="0" y="946631"/>
        <a:ext cx="2756553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756553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 have two cats.</a:t>
          </a:r>
        </a:p>
      </dsp:txBody>
      <dsp:txXfrm>
        <a:off x="0" y="1262111"/>
        <a:ext cx="2756553" cy="315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0"/>
          <a:ext cx="281786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817861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Tyler Mooney</a:t>
          </a:r>
        </a:p>
      </dsp:txBody>
      <dsp:txXfrm>
        <a:off x="0" y="192"/>
        <a:ext cx="2817861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817861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817861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Lewisville, TX</a:t>
          </a:r>
        </a:p>
      </dsp:txBody>
      <dsp:txXfrm>
        <a:off x="0" y="315672"/>
        <a:ext cx="2817861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817861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817861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Engineering</a:t>
          </a:r>
        </a:p>
      </dsp:txBody>
      <dsp:txXfrm>
        <a:off x="0" y="631152"/>
        <a:ext cx="2817861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817861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817861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Unemployed</a:t>
          </a:r>
        </a:p>
      </dsp:txBody>
      <dsp:txXfrm>
        <a:off x="0" y="946631"/>
        <a:ext cx="2817861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817861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817861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I’m a discount Michael Reeves.</a:t>
          </a:r>
        </a:p>
      </dsp:txBody>
      <dsp:txXfrm>
        <a:off x="0" y="1262111"/>
        <a:ext cx="2817861" cy="315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192"/>
          <a:ext cx="27852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785228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Sreya</a:t>
          </a:r>
          <a:r>
            <a:rPr lang="en-US" sz="1400" kern="1200" dirty="0"/>
            <a:t> </a:t>
          </a:r>
          <a:r>
            <a:rPr lang="en-US" sz="1400" kern="1200" dirty="0" err="1"/>
            <a:t>Nagumalla</a:t>
          </a:r>
          <a:endParaRPr lang="en-US" sz="1400" kern="1200" dirty="0"/>
        </a:p>
      </dsp:txBody>
      <dsp:txXfrm>
        <a:off x="0" y="192"/>
        <a:ext cx="2785228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785228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785228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Milford, CT</a:t>
          </a:r>
        </a:p>
      </dsp:txBody>
      <dsp:txXfrm>
        <a:off x="0" y="315672"/>
        <a:ext cx="2785228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785228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785228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CS &amp; Data Analytics</a:t>
          </a:r>
        </a:p>
      </dsp:txBody>
      <dsp:txXfrm>
        <a:off x="0" y="631152"/>
        <a:ext cx="2785228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785228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785228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Unemployed</a:t>
          </a:r>
        </a:p>
      </dsp:txBody>
      <dsp:txXfrm>
        <a:off x="0" y="946631"/>
        <a:ext cx="2785228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785228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785228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 once memorized 370 digits of pi!</a:t>
          </a:r>
        </a:p>
      </dsp:txBody>
      <dsp:txXfrm>
        <a:off x="0" y="1262111"/>
        <a:ext cx="2785228" cy="3154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192"/>
          <a:ext cx="2756553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Lisa Chen</a:t>
          </a:r>
        </a:p>
      </dsp:txBody>
      <dsp:txXfrm>
        <a:off x="0" y="192"/>
        <a:ext cx="2756553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756553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Dallas, TX</a:t>
          </a:r>
        </a:p>
      </dsp:txBody>
      <dsp:txXfrm>
        <a:off x="0" y="315672"/>
        <a:ext cx="2756553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756553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0" y="631152"/>
        <a:ext cx="2756553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756553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Unemployed</a:t>
          </a:r>
        </a:p>
      </dsp:txBody>
      <dsp:txXfrm>
        <a:off x="0" y="946631"/>
        <a:ext cx="2756553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756553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756553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 enjoy forensic science.</a:t>
          </a:r>
        </a:p>
      </dsp:txBody>
      <dsp:txXfrm>
        <a:off x="0" y="1262111"/>
        <a:ext cx="2756553" cy="3154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0"/>
          <a:ext cx="275655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Michael Stinnett</a:t>
          </a:r>
        </a:p>
      </dsp:txBody>
      <dsp:txXfrm>
        <a:off x="0" y="192"/>
        <a:ext cx="2756552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756552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Oklahoma City, OK</a:t>
          </a:r>
        </a:p>
      </dsp:txBody>
      <dsp:txXfrm>
        <a:off x="0" y="315672"/>
        <a:ext cx="2756552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756552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0" y="631152"/>
        <a:ext cx="2756552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756552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Unemployed</a:t>
          </a:r>
        </a:p>
      </dsp:txBody>
      <dsp:txXfrm>
        <a:off x="0" y="946631"/>
        <a:ext cx="2756552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756552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</a:t>
          </a:r>
          <a:r>
            <a:rPr lang="en-US" sz="1400" kern="1200" baseline="0" dirty="0"/>
            <a:t> can whistle and hum at the same time!</a:t>
          </a:r>
          <a:endParaRPr lang="en-US" sz="1400" kern="1200" dirty="0"/>
        </a:p>
      </dsp:txBody>
      <dsp:txXfrm>
        <a:off x="0" y="1262111"/>
        <a:ext cx="2756552" cy="3154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9949E-B067-4242-924D-33D30BC46EC6}">
      <dsp:nvSpPr>
        <dsp:cNvPr id="0" name=""/>
        <dsp:cNvSpPr/>
      </dsp:nvSpPr>
      <dsp:spPr>
        <a:xfrm>
          <a:off x="0" y="0"/>
          <a:ext cx="275655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DC1F53-1A87-4807-8F7A-B4F69AC93A92}">
      <dsp:nvSpPr>
        <dsp:cNvPr id="0" name=""/>
        <dsp:cNvSpPr/>
      </dsp:nvSpPr>
      <dsp:spPr>
        <a:xfrm>
          <a:off x="0" y="19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Michael </a:t>
          </a:r>
          <a:r>
            <a:rPr lang="en-US" sz="1400" kern="1200" dirty="0" err="1"/>
            <a:t>Menjivar</a:t>
          </a:r>
          <a:endParaRPr lang="en-US" sz="1400" kern="1200" dirty="0"/>
        </a:p>
      </dsp:txBody>
      <dsp:txXfrm>
        <a:off x="0" y="192"/>
        <a:ext cx="2756552" cy="315479"/>
      </dsp:txXfrm>
    </dsp:sp>
    <dsp:sp modelId="{7B66E909-ADB5-4A34-9200-5A69B5D812E4}">
      <dsp:nvSpPr>
        <dsp:cNvPr id="0" name=""/>
        <dsp:cNvSpPr/>
      </dsp:nvSpPr>
      <dsp:spPr>
        <a:xfrm>
          <a:off x="0" y="315672"/>
          <a:ext cx="2756552" cy="0"/>
        </a:xfrm>
        <a:prstGeom prst="line">
          <a:avLst/>
        </a:prstGeom>
        <a:solidFill>
          <a:schemeClr val="accent5">
            <a:hueOff val="5038564"/>
            <a:satOff val="-2354"/>
            <a:lumOff val="-2647"/>
            <a:alphaOff val="0"/>
          </a:schemeClr>
        </a:solidFill>
        <a:ln w="15875" cap="rnd" cmpd="sng" algn="ctr">
          <a:solidFill>
            <a:schemeClr val="accent5">
              <a:hueOff val="5038564"/>
              <a:satOff val="-2354"/>
              <a:lumOff val="-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64FE53-7261-465A-8368-50CF5D6891D7}">
      <dsp:nvSpPr>
        <dsp:cNvPr id="0" name=""/>
        <dsp:cNvSpPr/>
      </dsp:nvSpPr>
      <dsp:spPr>
        <a:xfrm>
          <a:off x="0" y="31567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Houston, Texas</a:t>
          </a:r>
        </a:p>
      </dsp:txBody>
      <dsp:txXfrm>
        <a:off x="0" y="315672"/>
        <a:ext cx="2756552" cy="315479"/>
      </dsp:txXfrm>
    </dsp:sp>
    <dsp:sp modelId="{4F3B3E77-FC08-4F7C-BBD1-76BFD605D261}">
      <dsp:nvSpPr>
        <dsp:cNvPr id="0" name=""/>
        <dsp:cNvSpPr/>
      </dsp:nvSpPr>
      <dsp:spPr>
        <a:xfrm>
          <a:off x="0" y="631152"/>
          <a:ext cx="2756552" cy="0"/>
        </a:xfrm>
        <a:prstGeom prst="line">
          <a:avLst/>
        </a:prstGeom>
        <a:solidFill>
          <a:schemeClr val="accent5">
            <a:hueOff val="10077129"/>
            <a:satOff val="-4709"/>
            <a:lumOff val="-5294"/>
            <a:alphaOff val="0"/>
          </a:schemeClr>
        </a:solidFill>
        <a:ln w="15875" cap="rnd" cmpd="sng" algn="ctr">
          <a:solidFill>
            <a:schemeClr val="accent5">
              <a:hueOff val="10077129"/>
              <a:satOff val="-4709"/>
              <a:lumOff val="-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022C8-D82A-456B-8A95-ADAAC4FDDE0B}">
      <dsp:nvSpPr>
        <dsp:cNvPr id="0" name=""/>
        <dsp:cNvSpPr/>
      </dsp:nvSpPr>
      <dsp:spPr>
        <a:xfrm>
          <a:off x="0" y="631152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</a:t>
          </a:r>
        </a:p>
      </dsp:txBody>
      <dsp:txXfrm>
        <a:off x="0" y="631152"/>
        <a:ext cx="2756552" cy="315479"/>
      </dsp:txXfrm>
    </dsp:sp>
    <dsp:sp modelId="{02C54777-CC8D-4304-94FB-D5C22CD61207}">
      <dsp:nvSpPr>
        <dsp:cNvPr id="0" name=""/>
        <dsp:cNvSpPr/>
      </dsp:nvSpPr>
      <dsp:spPr>
        <a:xfrm>
          <a:off x="0" y="946631"/>
          <a:ext cx="2756552" cy="0"/>
        </a:xfrm>
        <a:prstGeom prst="line">
          <a:avLst/>
        </a:prstGeom>
        <a:solidFill>
          <a:schemeClr val="accent5">
            <a:hueOff val="15115693"/>
            <a:satOff val="-7063"/>
            <a:lumOff val="-7940"/>
            <a:alphaOff val="0"/>
          </a:schemeClr>
        </a:solidFill>
        <a:ln w="15875" cap="rnd" cmpd="sng" algn="ctr">
          <a:solidFill>
            <a:schemeClr val="accent5">
              <a:hueOff val="15115693"/>
              <a:satOff val="-7063"/>
              <a:lumOff val="-79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892AC-767F-4B12-82D6-09712F8A3E97}">
      <dsp:nvSpPr>
        <dsp:cNvPr id="0" name=""/>
        <dsp:cNvSpPr/>
      </dsp:nvSpPr>
      <dsp:spPr>
        <a:xfrm>
          <a:off x="0" y="946631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Unemployed</a:t>
          </a:r>
        </a:p>
      </dsp:txBody>
      <dsp:txXfrm>
        <a:off x="0" y="946631"/>
        <a:ext cx="2756552" cy="315479"/>
      </dsp:txXfrm>
    </dsp:sp>
    <dsp:sp modelId="{EA9F99F7-7DB2-422E-8F32-B35CD3BA0707}">
      <dsp:nvSpPr>
        <dsp:cNvPr id="0" name=""/>
        <dsp:cNvSpPr/>
      </dsp:nvSpPr>
      <dsp:spPr>
        <a:xfrm>
          <a:off x="0" y="1262111"/>
          <a:ext cx="2756552" cy="0"/>
        </a:xfrm>
        <a:prstGeom prst="line">
          <a:avLst/>
        </a:prstGeom>
        <a:solidFill>
          <a:schemeClr val="accent5">
            <a:hueOff val="20154258"/>
            <a:satOff val="-9417"/>
            <a:lumOff val="-10587"/>
            <a:alphaOff val="0"/>
          </a:schemeClr>
        </a:solidFill>
        <a:ln w="15875" cap="rnd" cmpd="sng" algn="ctr">
          <a:solidFill>
            <a:schemeClr val="accent5">
              <a:hueOff val="20154258"/>
              <a:satOff val="-9417"/>
              <a:lumOff val="-105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CD35CD-E5C7-4CBB-81C2-BA0ED67800B5}">
      <dsp:nvSpPr>
        <dsp:cNvPr id="0" name=""/>
        <dsp:cNvSpPr/>
      </dsp:nvSpPr>
      <dsp:spPr>
        <a:xfrm>
          <a:off x="0" y="1262111"/>
          <a:ext cx="2756552" cy="315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My favorite color is pink.</a:t>
          </a:r>
        </a:p>
      </dsp:txBody>
      <dsp:txXfrm>
        <a:off x="0" y="1262111"/>
        <a:ext cx="2756552" cy="3154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80F79-C0F3-403E-A299-34331BFA36EA}">
      <dsp:nvSpPr>
        <dsp:cNvPr id="0" name=""/>
        <dsp:cNvSpPr/>
      </dsp:nvSpPr>
      <dsp:spPr>
        <a:xfrm>
          <a:off x="3394" y="32659"/>
          <a:ext cx="2040940" cy="738675"/>
        </a:xfrm>
        <a:prstGeom prst="rect">
          <a:avLst/>
        </a:prstGeom>
        <a:solidFill>
          <a:schemeClr val="accent2"/>
        </a:solidFill>
        <a:ln w="15875" cap="rnd" cmpd="sng" algn="ctr">
          <a:solidFill>
            <a:schemeClr val="accent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 In Test (Test #F1)</a:t>
          </a:r>
        </a:p>
      </dsp:txBody>
      <dsp:txXfrm>
        <a:off x="3394" y="32659"/>
        <a:ext cx="2040940" cy="738675"/>
      </dsp:txXfrm>
    </dsp:sp>
    <dsp:sp modelId="{30D05314-4173-4A05-984F-C7822C00B18C}">
      <dsp:nvSpPr>
        <dsp:cNvPr id="0" name=""/>
        <dsp:cNvSpPr/>
      </dsp:nvSpPr>
      <dsp:spPr>
        <a:xfrm>
          <a:off x="3394" y="771334"/>
          <a:ext cx="2040940" cy="3142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Execution: </a:t>
          </a:r>
          <a:r>
            <a:rPr lang="en-US" sz="1500" kern="1200"/>
            <a:t>Sign in with each combination of right and wrong password and username.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Acceptance Criteria</a:t>
          </a:r>
          <a:r>
            <a:rPr lang="en-US" sz="1500" kern="1200"/>
            <a:t>: Fail for all combinations except for the right username and password.</a:t>
          </a:r>
        </a:p>
      </dsp:txBody>
      <dsp:txXfrm>
        <a:off x="3394" y="771334"/>
        <a:ext cx="2040940" cy="3142167"/>
      </dsp:txXfrm>
    </dsp:sp>
    <dsp:sp modelId="{D252F9EB-B8E7-4BC8-AA2A-FB5AE738BB83}">
      <dsp:nvSpPr>
        <dsp:cNvPr id="0" name=""/>
        <dsp:cNvSpPr/>
      </dsp:nvSpPr>
      <dsp:spPr>
        <a:xfrm>
          <a:off x="2330066" y="32659"/>
          <a:ext cx="2040940" cy="738675"/>
        </a:xfrm>
        <a:prstGeom prst="rect">
          <a:avLst/>
        </a:prstGeom>
        <a:solidFill>
          <a:schemeClr val="accent3"/>
        </a:solidFill>
        <a:ln w="15875" cap="rnd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Disconnect Social Medias Test (Test #F7)</a:t>
          </a:r>
        </a:p>
      </dsp:txBody>
      <dsp:txXfrm>
        <a:off x="2330066" y="32659"/>
        <a:ext cx="2040940" cy="738675"/>
      </dsp:txXfrm>
    </dsp:sp>
    <dsp:sp modelId="{BF8C311C-E394-44A6-9752-F9C152A18A16}">
      <dsp:nvSpPr>
        <dsp:cNvPr id="0" name=""/>
        <dsp:cNvSpPr/>
      </dsp:nvSpPr>
      <dsp:spPr>
        <a:xfrm>
          <a:off x="2330066" y="771334"/>
          <a:ext cx="2040940" cy="3142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Execution</a:t>
          </a:r>
          <a:r>
            <a:rPr lang="en-US" sz="1500" kern="1200" dirty="0"/>
            <a:t>: Sign in and click the account settings page, click remove button next to respective social media site.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Acceptance Criteria</a:t>
          </a:r>
          <a:r>
            <a:rPr lang="en-US" sz="1500" kern="1200" dirty="0"/>
            <a:t>: Remove is successful. There is no longer analysis from that social media site in the main status page.</a:t>
          </a:r>
        </a:p>
      </dsp:txBody>
      <dsp:txXfrm>
        <a:off x="2330066" y="771334"/>
        <a:ext cx="2040940" cy="3142167"/>
      </dsp:txXfrm>
    </dsp:sp>
    <dsp:sp modelId="{62F3EB05-AEC8-4715-BB77-D076DD5945EA}">
      <dsp:nvSpPr>
        <dsp:cNvPr id="0" name=""/>
        <dsp:cNvSpPr/>
      </dsp:nvSpPr>
      <dsp:spPr>
        <a:xfrm>
          <a:off x="4656738" y="32659"/>
          <a:ext cx="2040940" cy="738675"/>
        </a:xfrm>
        <a:prstGeom prst="rect">
          <a:avLst/>
        </a:prstGeom>
        <a:solidFill>
          <a:schemeClr val="accent4"/>
        </a:solidFill>
        <a:ln w="15875" cap="rnd" cmpd="sng" algn="ctr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Search Result Time Test (Test #NF6)</a:t>
          </a:r>
        </a:p>
      </dsp:txBody>
      <dsp:txXfrm>
        <a:off x="4656738" y="32659"/>
        <a:ext cx="2040940" cy="738675"/>
      </dsp:txXfrm>
    </dsp:sp>
    <dsp:sp modelId="{7FA5B79E-0BBF-4F46-B753-5F774F59B02D}">
      <dsp:nvSpPr>
        <dsp:cNvPr id="0" name=""/>
        <dsp:cNvSpPr/>
      </dsp:nvSpPr>
      <dsp:spPr>
        <a:xfrm>
          <a:off x="4656738" y="771334"/>
          <a:ext cx="2040940" cy="3142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Execution</a:t>
          </a:r>
          <a:r>
            <a:rPr lang="en-US" sz="1500" kern="1200"/>
            <a:t>: Use the search function.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Acceptance Criteria</a:t>
          </a:r>
          <a:r>
            <a:rPr lang="en-US" sz="1500" kern="1200"/>
            <a:t>: All results should display in under 3 seconds.</a:t>
          </a:r>
        </a:p>
      </dsp:txBody>
      <dsp:txXfrm>
        <a:off x="4656738" y="771334"/>
        <a:ext cx="2040940" cy="3142167"/>
      </dsp:txXfrm>
    </dsp:sp>
    <dsp:sp modelId="{FAE80022-569E-4E38-AC66-03164F2D1B60}">
      <dsp:nvSpPr>
        <dsp:cNvPr id="0" name=""/>
        <dsp:cNvSpPr/>
      </dsp:nvSpPr>
      <dsp:spPr>
        <a:xfrm>
          <a:off x="6945040" y="32659"/>
          <a:ext cx="2040940" cy="738675"/>
        </a:xfrm>
        <a:prstGeom prst="rect">
          <a:avLst/>
        </a:prstGeom>
        <a:solidFill>
          <a:schemeClr val="accent5"/>
        </a:solidFill>
        <a:ln w="15875" cap="rnd" cmpd="sng" algn="ctr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Uptime Test (Test #NF3)</a:t>
          </a:r>
        </a:p>
      </dsp:txBody>
      <dsp:txXfrm>
        <a:off x="6945040" y="32659"/>
        <a:ext cx="2040940" cy="738675"/>
      </dsp:txXfrm>
    </dsp:sp>
    <dsp:sp modelId="{B8309871-3E1C-4426-9634-D053AEACE6A3}">
      <dsp:nvSpPr>
        <dsp:cNvPr id="0" name=""/>
        <dsp:cNvSpPr/>
      </dsp:nvSpPr>
      <dsp:spPr>
        <a:xfrm>
          <a:off x="6937366" y="771334"/>
          <a:ext cx="2040940" cy="31421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Execution</a:t>
          </a:r>
          <a:r>
            <a:rPr lang="en-US" sz="1500" kern="1200"/>
            <a:t>: Use any part of the application.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Acceptance Criteria</a:t>
          </a:r>
          <a:r>
            <a:rPr lang="en-US" sz="1500" kern="1200" dirty="0"/>
            <a:t>: Every part should be online 99% of the time.</a:t>
          </a:r>
        </a:p>
      </dsp:txBody>
      <dsp:txXfrm>
        <a:off x="6937366" y="771334"/>
        <a:ext cx="2040940" cy="3142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on 1 slide</a:t>
            </a:r>
          </a:p>
        </p:txBody>
      </p:sp>
    </p:spTree>
    <p:extLst>
      <p:ext uri="{BB962C8B-B14F-4D97-AF65-F5344CB8AC3E}">
        <p14:creationId xmlns:p14="http://schemas.microsoft.com/office/powerpoint/2010/main" val="3081843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60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538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  <a:p>
            <a:r>
              <a:rPr lang="en-US" dirty="0"/>
              <a:t>In order to change the image, you must do the following</a:t>
            </a:r>
          </a:p>
          <a:p>
            <a:r>
              <a:rPr lang="en-US" dirty="0"/>
              <a:t>1. Copy the image to your clipboard or save the image to your device</a:t>
            </a:r>
          </a:p>
          <a:p>
            <a:r>
              <a:rPr lang="en-US" dirty="0"/>
              <a:t>2. Right click the image and choose the appropriate option to change the image</a:t>
            </a:r>
          </a:p>
          <a:p>
            <a:r>
              <a:rPr lang="en-US" dirty="0"/>
              <a:t>3. If formatting is off:</a:t>
            </a:r>
          </a:p>
          <a:p>
            <a:r>
              <a:rPr lang="en-US" dirty="0"/>
              <a:t>3a. Right click the image and select format picture</a:t>
            </a:r>
          </a:p>
          <a:p>
            <a:r>
              <a:rPr lang="en-US" dirty="0"/>
              <a:t>3b. Click the picture icon</a:t>
            </a:r>
          </a:p>
          <a:p>
            <a:r>
              <a:rPr lang="en-US" dirty="0"/>
              <a:t>3c. Adjust the values of the “Crop” category</a:t>
            </a:r>
          </a:p>
          <a:p>
            <a:r>
              <a:rPr lang="en-US" dirty="0"/>
              <a:t>3d. Adjust specifically the “Crop Position” category</a:t>
            </a:r>
          </a:p>
        </p:txBody>
      </p:sp>
    </p:spTree>
    <p:extLst>
      <p:ext uri="{BB962C8B-B14F-4D97-AF65-F5344CB8AC3E}">
        <p14:creationId xmlns:p14="http://schemas.microsoft.com/office/powerpoint/2010/main" val="1367645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01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7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282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Supposed to fit on 1 slide, required to add in what style they are</a:t>
            </a:r>
          </a:p>
        </p:txBody>
      </p:sp>
    </p:spTree>
    <p:extLst>
      <p:ext uri="{BB962C8B-B14F-4D97-AF65-F5344CB8AC3E}">
        <p14:creationId xmlns:p14="http://schemas.microsoft.com/office/powerpoint/2010/main" val="338668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8c553fc1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8c553fc1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as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2353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8c553fc1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8c553fc1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as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36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e8c553fc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e8c553fc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8c553fc1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8c553fc1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as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7365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8c553fc1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8c553fc1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as needed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622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e8c553fc1_1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e8c553fc1_1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e8c553fc1_16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e8c553fc1_16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093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e8c553fc1_16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e8c553fc1_16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681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c08452cf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c08452cf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c08452cf5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c08452cf5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90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e8c553fc1_16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e8c553fc1_16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as needed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44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5542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26874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66705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436227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836007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73651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16690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12480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261045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42325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50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4361566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0817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205616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421704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389137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566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8445952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773568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1998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diagramDrawing" Target="../diagrams/drawing1.xml"/><Relationship Id="rId18" Type="http://schemas.microsoft.com/office/2007/relationships/diagramDrawing" Target="../diagrams/drawing2.xml"/><Relationship Id="rId26" Type="http://schemas.openxmlformats.org/officeDocument/2006/relationships/diagramQuickStyle" Target="../diagrams/quickStyle4.xml"/><Relationship Id="rId3" Type="http://schemas.openxmlformats.org/officeDocument/2006/relationships/image" Target="../media/image1.jpg"/><Relationship Id="rId21" Type="http://schemas.openxmlformats.org/officeDocument/2006/relationships/diagramQuickStyle" Target="../diagrams/quickStyle3.xml"/><Relationship Id="rId34" Type="http://schemas.openxmlformats.org/officeDocument/2006/relationships/diagramData" Target="../diagrams/data6.xml"/><Relationship Id="rId7" Type="http://schemas.openxmlformats.org/officeDocument/2006/relationships/image" Target="../media/image5.jpg"/><Relationship Id="rId12" Type="http://schemas.openxmlformats.org/officeDocument/2006/relationships/diagramColors" Target="../diagrams/colors1.xml"/><Relationship Id="rId17" Type="http://schemas.openxmlformats.org/officeDocument/2006/relationships/diagramColors" Target="../diagrams/colors2.xml"/><Relationship Id="rId25" Type="http://schemas.openxmlformats.org/officeDocument/2006/relationships/diagramLayout" Target="../diagrams/layout4.xml"/><Relationship Id="rId33" Type="http://schemas.microsoft.com/office/2007/relationships/diagramDrawing" Target="../diagrams/drawing5.xml"/><Relationship Id="rId38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29" Type="http://schemas.openxmlformats.org/officeDocument/2006/relationships/diagramData" Target="../diagrams/data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24" Type="http://schemas.openxmlformats.org/officeDocument/2006/relationships/diagramData" Target="../diagrams/data4.xml"/><Relationship Id="rId32" Type="http://schemas.openxmlformats.org/officeDocument/2006/relationships/diagramColors" Target="../diagrams/colors5.xml"/><Relationship Id="rId37" Type="http://schemas.openxmlformats.org/officeDocument/2006/relationships/diagramColors" Target="../diagrams/colors6.xml"/><Relationship Id="rId5" Type="http://schemas.openxmlformats.org/officeDocument/2006/relationships/image" Target="../media/image3.png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28" Type="http://schemas.microsoft.com/office/2007/relationships/diagramDrawing" Target="../diagrams/drawing4.xml"/><Relationship Id="rId36" Type="http://schemas.openxmlformats.org/officeDocument/2006/relationships/diagramQuickStyle" Target="../diagrams/quickStyle6.xml"/><Relationship Id="rId10" Type="http://schemas.openxmlformats.org/officeDocument/2006/relationships/diagramLayout" Target="../diagrams/layout1.xml"/><Relationship Id="rId19" Type="http://schemas.openxmlformats.org/officeDocument/2006/relationships/diagramData" Target="../diagrams/data3.xml"/><Relationship Id="rId31" Type="http://schemas.openxmlformats.org/officeDocument/2006/relationships/diagramQuickStyle" Target="../diagrams/quickStyle5.xml"/><Relationship Id="rId4" Type="http://schemas.openxmlformats.org/officeDocument/2006/relationships/image" Target="../media/image2.jpg"/><Relationship Id="rId9" Type="http://schemas.openxmlformats.org/officeDocument/2006/relationships/diagramData" Target="../diagrams/data1.xml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Relationship Id="rId27" Type="http://schemas.openxmlformats.org/officeDocument/2006/relationships/diagramColors" Target="../diagrams/colors4.xml"/><Relationship Id="rId30" Type="http://schemas.openxmlformats.org/officeDocument/2006/relationships/diagramLayout" Target="../diagrams/layout5.xml"/><Relationship Id="rId35" Type="http://schemas.openxmlformats.org/officeDocument/2006/relationships/diagramLayout" Target="../diagrams/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141618" cy="5143500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13159" y="514349"/>
            <a:ext cx="7259241" cy="2755105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tx2"/>
                </a:solidFill>
                <a:latin typeface="Montserrat"/>
                <a:ea typeface="Montserrat"/>
                <a:cs typeface="Montserrat"/>
                <a:sym typeface="Montserrat"/>
              </a:rPr>
              <a:t>Team 2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13159" y="3486148"/>
            <a:ext cx="5254306" cy="857252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9/1/2021</a:t>
            </a:r>
          </a:p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11:30 am Mondays Discord meetings</a:t>
            </a:r>
            <a:b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Victoria </a:t>
            </a:r>
            <a:r>
              <a:rPr lang="en-US" sz="1200" dirty="0" err="1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Gammenthaler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Lisa Chen, </a:t>
            </a:r>
            <a:r>
              <a:rPr lang="en-US" sz="1200" dirty="0" err="1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Sreya</a:t>
            </a: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00" dirty="0" err="1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Nagumalla</a:t>
            </a:r>
            <a:b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 sz="1200" dirty="0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Michael Stinnett, Tyler Mooney, Michael </a:t>
            </a:r>
            <a:r>
              <a:rPr lang="en-US" sz="1200" dirty="0" err="1">
                <a:solidFill>
                  <a:schemeClr val="tx1">
                    <a:alpha val="8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Menjivar</a:t>
            </a:r>
            <a:endParaRPr lang="en-US" sz="1200" dirty="0">
              <a:solidFill>
                <a:schemeClr val="tx1">
                  <a:alpha val="8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81A6E7-298C-48E4-8D8F-3724E7E56A4D}"/>
              </a:ext>
            </a:extLst>
          </p:cNvPr>
          <p:cNvSpPr txBox="1"/>
          <p:nvPr/>
        </p:nvSpPr>
        <p:spPr>
          <a:xfrm>
            <a:off x="4471080" y="619185"/>
            <a:ext cx="4665237" cy="452431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Page in application: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Sign 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searched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Start searching for opinion after logging in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timeline graph and charts of opinions on topic/post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trending topics/posts that can be selected and explored</a:t>
            </a:r>
          </a:p>
          <a:p>
            <a:endParaRPr lang="en-US" sz="1200" dirty="0"/>
          </a:p>
          <a:p>
            <a:pPr marL="114300" indent="0">
              <a:buNone/>
            </a:pPr>
            <a:r>
              <a:rPr lang="en-US" sz="1200" dirty="0"/>
              <a:t>Requirements for Accounts: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Create account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Delete account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Download data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Log out of account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Change account settings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View users' public information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Save login info on login page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Go to linked friend’s information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Block people from being linked friend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View signed-out version of application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Link with friends from social media accounts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Disconnect connected social media accounts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Switch account mode between public and private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dirty="0"/>
              <a:t>Go to profile page with connected social media accounts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2D8DDA-626A-47BF-BEC8-75AD2F586055}"/>
              </a:ext>
            </a:extLst>
          </p:cNvPr>
          <p:cNvSpPr txBox="1"/>
          <p:nvPr/>
        </p:nvSpPr>
        <p:spPr>
          <a:xfrm>
            <a:off x="0" y="619185"/>
            <a:ext cx="4407927" cy="397031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11430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Opinion Mining: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results in a list view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graphs in a grid format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menu to filter search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Check and uncheck filter options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the comments posted by other users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other user’s topics &amp; comments as a list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individual posts and see how they were tagged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Filter search results by most positive/negative opinions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the most closely related result at the top of the results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View topics/comments by weight class (Good, Bad, Worst)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Give application user’s social media accounts for access points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Check/uncheck chosen key phrases used in the mining algorithm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Filter search results based on the platform an opinion is mined from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chemeClr val="tx1"/>
                </a:solidFill>
              </a:rPr>
              <a:t>Click on a particular topic or post and provide their take on the matter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152A6A8-70F3-4CC2-94FE-71F626779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66"/>
            <a:ext cx="91440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66418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8A0D-D84E-4C0F-8C63-84F1C0A41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514349"/>
            <a:ext cx="2810333" cy="36690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2800"/>
              <a:t>Non-functional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C5FFF-5104-4E57-B27D-D440D48E2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6451" y="687443"/>
            <a:ext cx="5798535" cy="414961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114300" indent="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None/>
            </a:pPr>
            <a:r>
              <a:rPr lang="en-US" dirty="0">
                <a:solidFill>
                  <a:schemeClr val="tx1"/>
                </a:solidFill>
              </a:rPr>
              <a:t>The application should: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able to run on a PC, IOS, and Android OS browser.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able to log users in within 5 seconds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online 99% of the time.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Have a mobile friendly version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Load any page in under 5 seconds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Load any search result in under 3 seconds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able to sign a user out in under 5 seconds.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user friendly and easy to use.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readable in PC and mobile versions.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Have font and format should look professional.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Create an account, after user inputs needed information, in under 5 seconds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sz="1200" dirty="0">
                <a:solidFill>
                  <a:schemeClr val="tx1"/>
                </a:solidFill>
              </a:rPr>
              <a:t>Be able to update account settings in under 5 seconds. </a:t>
            </a:r>
          </a:p>
          <a:p>
            <a:pPr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668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ECC47-78DC-44A2-8A28-0B0FC524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471462"/>
            <a:ext cx="2978927" cy="227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800"/>
              <a:t>Site Map</a:t>
            </a:r>
          </a:p>
        </p:txBody>
      </p:sp>
      <p:pic>
        <p:nvPicPr>
          <p:cNvPr id="8194" name="Picture 2" descr="Diagram&#10;&#10;Description automatically generated">
            <a:extLst>
              <a:ext uri="{FF2B5EF4-FFF2-40B4-BE49-F238E27FC236}">
                <a16:creationId xmlns:a16="http://schemas.microsoft.com/office/drawing/2014/main" id="{E200F312-AD6C-40DA-8A62-A45507EC13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" t="-3486" r="-2181" b="-3488"/>
          <a:stretch/>
        </p:blipFill>
        <p:spPr bwMode="auto">
          <a:xfrm>
            <a:off x="599304" y="589587"/>
            <a:ext cx="4684014" cy="3717036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7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CD0EE-C5A7-45AB-80DC-091B1C91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</a:pPr>
            <a:r>
              <a:rPr lang="en-US" sz="4800"/>
              <a:t>Use Case #1: Login</a:t>
            </a:r>
          </a:p>
        </p:txBody>
      </p:sp>
      <p:pic>
        <p:nvPicPr>
          <p:cNvPr id="2050" name="Picture 2" descr="Diagram&#10;&#10;Description automatically generated">
            <a:extLst>
              <a:ext uri="{FF2B5EF4-FFF2-40B4-BE49-F238E27FC236}">
                <a16:creationId xmlns:a16="http://schemas.microsoft.com/office/drawing/2014/main" id="{50C6E3DF-C1F0-40E2-9FA6-47F491933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r="-2" b="3704"/>
          <a:stretch/>
        </p:blipFill>
        <p:spPr bwMode="auto">
          <a:xfrm>
            <a:off x="626200" y="640565"/>
            <a:ext cx="6967728" cy="2460623"/>
          </a:xfrm>
          <a:custGeom>
            <a:avLst/>
            <a:gdLst/>
            <a:ahLst/>
            <a:cxnLst/>
            <a:rect l="l" t="t" r="r" b="b"/>
            <a:pathLst>
              <a:path w="9290304" h="3280831">
                <a:moveTo>
                  <a:pt x="402071" y="0"/>
                </a:moveTo>
                <a:lnTo>
                  <a:pt x="9290304" y="0"/>
                </a:lnTo>
                <a:lnTo>
                  <a:pt x="9290304" y="2876895"/>
                </a:lnTo>
                <a:lnTo>
                  <a:pt x="8886368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212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BF4-6DF5-4FD6-AE83-E115836F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689" y="993731"/>
            <a:ext cx="3714750" cy="1376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4800" dirty="0"/>
              <a:t>Use Case #2: Logout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EF27-12EB-4D1E-8364-B533B20FF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-7833" r="1818" b="-2510"/>
          <a:stretch/>
        </p:blipFill>
        <p:spPr bwMode="auto">
          <a:xfrm>
            <a:off x="548640" y="914400"/>
            <a:ext cx="4846320" cy="292608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831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BF4-6DF5-4FD6-AE83-E115836F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689" y="993731"/>
            <a:ext cx="3714750" cy="13768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4800" dirty="0"/>
              <a:t>Use Case #3: search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EF27-12EB-4D1E-8364-B533B20FF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962" t="-4054" r="-962" b="-6756"/>
          <a:stretch/>
        </p:blipFill>
        <p:spPr bwMode="auto">
          <a:xfrm>
            <a:off x="548640" y="548640"/>
            <a:ext cx="4846320" cy="374904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646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BF4-6DF5-4FD6-AE83-E115836F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689" y="993731"/>
            <a:ext cx="3714750" cy="27146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900" dirty="0"/>
              <a:t>Use Case #4: </a:t>
            </a:r>
            <a:r>
              <a:rPr lang="en-US" sz="3800" dirty="0"/>
              <a:t>core sentiment analysis function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EF27-12EB-4D1E-8364-B533B20FF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637" t="-8571" b="-8571"/>
          <a:stretch/>
        </p:blipFill>
        <p:spPr bwMode="auto">
          <a:xfrm>
            <a:off x="548640" y="548640"/>
            <a:ext cx="4846320" cy="374904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80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BF4-6DF5-4FD6-AE83-E115836F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689" y="993732"/>
            <a:ext cx="3714750" cy="2205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900" dirty="0"/>
              <a:t>Use Case #5: </a:t>
            </a:r>
            <a:r>
              <a:rPr lang="en-US" sz="3800" dirty="0"/>
              <a:t>update account settings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EF27-12EB-4D1E-8364-B533B20FF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4387" t="-5405" r="2633" b="-5405"/>
          <a:stretch/>
        </p:blipFill>
        <p:spPr bwMode="auto">
          <a:xfrm>
            <a:off x="548640" y="548640"/>
            <a:ext cx="4846320" cy="374904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89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2"/>
            </a:gs>
            <a:gs pos="100000">
              <a:schemeClr val="accent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1BF4-6DF5-4FD6-AE83-E115836F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689" y="993733"/>
            <a:ext cx="3714750" cy="17066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900" dirty="0"/>
              <a:t>Use Case #6: </a:t>
            </a:r>
            <a:r>
              <a:rPr lang="en-US" sz="3800" dirty="0"/>
              <a:t>create new account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2CEF27-12EB-4D1E-8364-B533B20FF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3" b="-3"/>
          <a:stretch/>
        </p:blipFill>
        <p:spPr bwMode="auto">
          <a:xfrm>
            <a:off x="548640" y="1005840"/>
            <a:ext cx="4846320" cy="2834640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045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2C23632-3E5E-4D86-98EE-98B3DBF21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08" b="3089"/>
          <a:stretch/>
        </p:blipFill>
        <p:spPr bwMode="auto">
          <a:xfrm>
            <a:off x="3555822" y="548640"/>
            <a:ext cx="5349973" cy="42976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BFCE33-3586-47E2-B090-66A6FD79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2672"/>
            <a:ext cx="3507748" cy="8981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login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t="6742" r="4443"/>
          <a:stretch/>
        </p:blipFill>
        <p:spPr>
          <a:xfrm>
            <a:off x="4608441" y="1771032"/>
            <a:ext cx="1394025" cy="173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l="6857" r="7106" b="7071"/>
          <a:stretch/>
        </p:blipFill>
        <p:spPr>
          <a:xfrm>
            <a:off x="70428" y="1771032"/>
            <a:ext cx="1433339" cy="14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 b="14965"/>
          <a:stretch/>
        </p:blipFill>
        <p:spPr>
          <a:xfrm>
            <a:off x="45561" y="3552290"/>
            <a:ext cx="1433339" cy="14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6">
            <a:alphaModFix/>
          </a:blip>
          <a:srcRect l="20385" t="3456" r="10719"/>
          <a:stretch/>
        </p:blipFill>
        <p:spPr>
          <a:xfrm>
            <a:off x="4608441" y="60425"/>
            <a:ext cx="1394025" cy="142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7">
            <a:alphaModFix/>
          </a:blip>
          <a:srcRect l="15252" t="28029" r="7401" b="6513"/>
          <a:stretch/>
        </p:blipFill>
        <p:spPr>
          <a:xfrm>
            <a:off x="70429" y="63573"/>
            <a:ext cx="1433339" cy="148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8">
            <a:alphaModFix/>
          </a:blip>
          <a:srcRect l="9172" r="10442"/>
          <a:stretch/>
        </p:blipFill>
        <p:spPr>
          <a:xfrm>
            <a:off x="4608441" y="3552290"/>
            <a:ext cx="1433339" cy="142033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65;p14">
            <a:extLst>
              <a:ext uri="{FF2B5EF4-FFF2-40B4-BE49-F238E27FC236}">
                <a16:creationId xmlns:a16="http://schemas.microsoft.com/office/drawing/2014/main" id="{D2151A27-CCFC-4CCD-BE9F-475EB30BA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969998"/>
              </p:ext>
            </p:extLst>
          </p:nvPr>
        </p:nvGraphicFramePr>
        <p:xfrm>
          <a:off x="1677828" y="60425"/>
          <a:ext cx="2756553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9" name="Google Shape;65;p14">
            <a:extLst>
              <a:ext uri="{FF2B5EF4-FFF2-40B4-BE49-F238E27FC236}">
                <a16:creationId xmlns:a16="http://schemas.microsoft.com/office/drawing/2014/main" id="{B21F0527-9F67-4B4F-B085-14D061EB8F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260"/>
              </p:ext>
            </p:extLst>
          </p:nvPr>
        </p:nvGraphicFramePr>
        <p:xfrm>
          <a:off x="1616519" y="3552290"/>
          <a:ext cx="2817862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20" name="Google Shape;65;p14">
            <a:extLst>
              <a:ext uri="{FF2B5EF4-FFF2-40B4-BE49-F238E27FC236}">
                <a16:creationId xmlns:a16="http://schemas.microsoft.com/office/drawing/2014/main" id="{85B7604C-49C7-414E-8E7F-5A4937F514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0500057"/>
              </p:ext>
            </p:extLst>
          </p:nvPr>
        </p:nvGraphicFramePr>
        <p:xfrm>
          <a:off x="1649153" y="1771032"/>
          <a:ext cx="2785228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graphicFrame>
        <p:nvGraphicFramePr>
          <p:cNvPr id="22" name="Google Shape;65;p14">
            <a:extLst>
              <a:ext uri="{FF2B5EF4-FFF2-40B4-BE49-F238E27FC236}">
                <a16:creationId xmlns:a16="http://schemas.microsoft.com/office/drawing/2014/main" id="{6A9C301F-BC77-475C-A7CC-18D3D563D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0576943"/>
              </p:ext>
            </p:extLst>
          </p:nvPr>
        </p:nvGraphicFramePr>
        <p:xfrm>
          <a:off x="6226321" y="60425"/>
          <a:ext cx="2756553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4" r:lo="rId25" r:qs="rId26" r:cs="rId27"/>
          </a:graphicData>
        </a:graphic>
      </p:graphicFrame>
      <p:graphicFrame>
        <p:nvGraphicFramePr>
          <p:cNvPr id="24" name="Google Shape;65;p14">
            <a:extLst>
              <a:ext uri="{FF2B5EF4-FFF2-40B4-BE49-F238E27FC236}">
                <a16:creationId xmlns:a16="http://schemas.microsoft.com/office/drawing/2014/main" id="{64556072-A0CB-41F2-8D9E-3079067757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7706690"/>
              </p:ext>
            </p:extLst>
          </p:nvPr>
        </p:nvGraphicFramePr>
        <p:xfrm>
          <a:off x="6226322" y="1776072"/>
          <a:ext cx="2756552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9" r:lo="rId30" r:qs="rId31" r:cs="rId32"/>
          </a:graphicData>
        </a:graphic>
      </p:graphicFrame>
      <p:graphicFrame>
        <p:nvGraphicFramePr>
          <p:cNvPr id="26" name="Google Shape;65;p14">
            <a:extLst>
              <a:ext uri="{FF2B5EF4-FFF2-40B4-BE49-F238E27FC236}">
                <a16:creationId xmlns:a16="http://schemas.microsoft.com/office/drawing/2014/main" id="{159CD271-CF44-41B5-A645-070276FC6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989426"/>
              </p:ext>
            </p:extLst>
          </p:nvPr>
        </p:nvGraphicFramePr>
        <p:xfrm>
          <a:off x="6226322" y="3552359"/>
          <a:ext cx="2756552" cy="1577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4" r:lo="rId35" r:qs="rId36" r:cs="rId37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2C23632-3E5E-4D86-98EE-98B3DBF21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11380" b="3829"/>
          <a:stretch/>
        </p:blipFill>
        <p:spPr bwMode="auto">
          <a:xfrm>
            <a:off x="3555822" y="1005840"/>
            <a:ext cx="5349973" cy="37490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BFCE33-3586-47E2-B090-66A6FD79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2672"/>
            <a:ext cx="3507748" cy="8981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logout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111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D2C23632-3E5E-4D86-98EE-98B3DBF21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-1763" t="5512" r="-789" b="-1474"/>
          <a:stretch/>
        </p:blipFill>
        <p:spPr bwMode="auto">
          <a:xfrm>
            <a:off x="3474720" y="1004615"/>
            <a:ext cx="5486400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7BFCE33-3586-47E2-B090-66A6FD79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22672"/>
            <a:ext cx="3504690" cy="8981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Search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777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123A-EB52-4BA0-8E71-ABED8D26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0592"/>
            <a:ext cx="3507748" cy="16056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Core Sentiment Analysis Function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2C23632-3E5E-4D86-98EE-98B3DBF21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459"/>
          <a:stretch/>
        </p:blipFill>
        <p:spPr bwMode="auto">
          <a:xfrm>
            <a:off x="3555822" y="1017725"/>
            <a:ext cx="5349973" cy="34747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0347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123A-EB52-4BA0-8E71-ABED8D26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3034"/>
            <a:ext cx="3507748" cy="11841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update account settings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2C23632-3E5E-4D86-98EE-98B3DBF21F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243" t="-2" r="1243" b="-5261"/>
          <a:stretch/>
        </p:blipFill>
        <p:spPr bwMode="auto">
          <a:xfrm>
            <a:off x="3555822" y="1017725"/>
            <a:ext cx="5349973" cy="3657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0669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1">
                <a:lumMod val="50000"/>
              </a:schemeClr>
            </a:gs>
            <a:gs pos="100000">
              <a:schemeClr val="accent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0123A-EB52-4BA0-8E71-ABED8D26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43213"/>
            <a:ext cx="3507748" cy="8570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Sequence Diagram: </a:t>
            </a:r>
            <a:br>
              <a:rPr lang="en-US" dirty="0"/>
            </a:br>
            <a:r>
              <a:rPr lang="en-US" dirty="0"/>
              <a:t>Create New Account</a:t>
            </a:r>
            <a:br>
              <a:rPr lang="en-US" dirty="0"/>
            </a:b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2772934-B60D-41DD-9FA0-BDFB8B8E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822" y="913220"/>
            <a:ext cx="5227028" cy="355391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88063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9CA8-2795-4CDB-85DF-17966C59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dirty="0"/>
              <a:t>Test Cases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C980ED3-1CD4-4D1C-B4A1-BECFF08FD6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6443736"/>
              </p:ext>
            </p:extLst>
          </p:nvPr>
        </p:nvGraphicFramePr>
        <p:xfrm>
          <a:off x="116254" y="1017724"/>
          <a:ext cx="9027745" cy="3946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95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17DC-4445-44A3-B1DB-982C6822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2" y="1726182"/>
            <a:ext cx="2439184" cy="1691136"/>
          </a:xfrm>
        </p:spPr>
        <p:txBody>
          <a:bodyPr>
            <a:normAutofit fontScale="90000"/>
          </a:bodyPr>
          <a:lstStyle/>
          <a:p>
            <a:r>
              <a:rPr lang="en-US" dirty="0"/>
              <a:t>Requirements Traceability Matrix (RTM): Functional Requirements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E2AEA-395D-44FF-8C4A-0EC7E288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1" b="1000"/>
          <a:stretch/>
        </p:blipFill>
        <p:spPr>
          <a:xfrm>
            <a:off x="2962787" y="391885"/>
            <a:ext cx="5884882" cy="380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7464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17DC-4445-44A3-B1DB-982C6822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2" y="1726182"/>
            <a:ext cx="2439184" cy="1691136"/>
          </a:xfrm>
        </p:spPr>
        <p:txBody>
          <a:bodyPr>
            <a:normAutofit fontScale="90000"/>
          </a:bodyPr>
          <a:lstStyle/>
          <a:p>
            <a:r>
              <a:rPr lang="en-US"/>
              <a:t>Requirements Traceability Matrix (RTM): Non-Functional Requirements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CD03C-384F-494A-BCFB-0BAAE3D15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170" y="370856"/>
            <a:ext cx="5626819" cy="381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7184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45CDB-A047-4394-8CF2-33034AF05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471462"/>
            <a:ext cx="2978927" cy="227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4400"/>
              <a:t>Context Diagram</a:t>
            </a:r>
          </a:p>
        </p:txBody>
      </p:sp>
      <p:sp>
        <p:nvSpPr>
          <p:cNvPr id="169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00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F219DA33-C0E7-4BB3-8089-643580224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8" b="-2"/>
          <a:stretch/>
        </p:blipFill>
        <p:spPr bwMode="auto">
          <a:xfrm>
            <a:off x="599304" y="589587"/>
            <a:ext cx="4754880" cy="3717036"/>
          </a:xfrm>
          <a:custGeom>
            <a:avLst/>
            <a:gdLst/>
            <a:ahLst/>
            <a:cxnLst/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628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06830B3-DAA9-4E35-AC90-5B08F87E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000" dirty="0"/>
              <a:t>System Architecture</a:t>
            </a:r>
            <a:br>
              <a:rPr lang="en-US" sz="3000" dirty="0"/>
            </a:br>
            <a:r>
              <a:rPr lang="en-US" sz="3000" dirty="0"/>
              <a:t>(Logical View) 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705476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4726A03-2634-4B62-8FF6-D8AB757AE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552" y="596489"/>
            <a:ext cx="5355309" cy="260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0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/>
            </a:gs>
            <a:gs pos="100000">
              <a:schemeClr val="tx2"/>
            </a:gs>
          </a:gsLst>
          <a:lin ang="6120000" scaled="1"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/>
        </p:nvSpPr>
        <p:spPr>
          <a:xfrm>
            <a:off x="3496395" y="2392757"/>
            <a:ext cx="4220443" cy="126484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 fontScale="92500"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300" cap="all" dirty="0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Opinion Mining for Social Network </a:t>
            </a:r>
            <a:r>
              <a:rPr lang="en-US" sz="2300" cap="all">
                <a:ln w="3175" cmpd="sng">
                  <a:noFill/>
                </a:ln>
                <a:solidFill>
                  <a:srgbClr val="FFFFFF"/>
                </a:solidFill>
                <a:latin typeface="+mj-lt"/>
                <a:ea typeface="+mj-ea"/>
                <a:cs typeface="+mj-cs"/>
                <a:sym typeface="Montserrat"/>
              </a:rPr>
              <a:t>Platforms Service/website</a:t>
            </a:r>
            <a:endParaRPr lang="en-US" sz="2300" cap="all" dirty="0">
              <a:ln w="3175" cmpd="sng">
                <a:noFill/>
              </a:ln>
              <a:solidFill>
                <a:srgbClr val="FFFFFF"/>
              </a:solidFill>
              <a:latin typeface="+mj-lt"/>
              <a:ea typeface="+mj-ea"/>
              <a:cs typeface="+mj-cs"/>
              <a:sym typeface="Montserrat"/>
            </a:endParaRPr>
          </a:p>
        </p:txBody>
      </p:sp>
      <p:pic>
        <p:nvPicPr>
          <p:cNvPr id="76" name="Google Shape;76;p15" descr="Logo&#10;&#10;Description automatically generated"/>
          <p:cNvPicPr preferRelativeResize="0"/>
          <p:nvPr/>
        </p:nvPicPr>
        <p:blipFill rotWithShape="1">
          <a:blip r:embed="rId3"/>
          <a:srcRect l="31491" t="28502" r="16039" b="21474"/>
          <a:stretch/>
        </p:blipFill>
        <p:spPr>
          <a:xfrm>
            <a:off x="843534" y="1480956"/>
            <a:ext cx="2032402" cy="1937657"/>
          </a:xfrm>
          <a:prstGeom prst="rect">
            <a:avLst/>
          </a:prstGeom>
          <a:noFill/>
        </p:spPr>
      </p:pic>
      <p:sp>
        <p:nvSpPr>
          <p:cNvPr id="78" name="Google Shape;78;p15"/>
          <p:cNvSpPr txBox="1"/>
          <p:nvPr/>
        </p:nvSpPr>
        <p:spPr>
          <a:xfrm>
            <a:off x="3496395" y="1257302"/>
            <a:ext cx="4690344" cy="96400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</a:pPr>
            <a:r>
              <a:rPr lang="en-US" b="1" dirty="0">
                <a:solidFill>
                  <a:srgbClr val="0F496F"/>
                </a:solidFill>
              </a:rPr>
              <a:t>Selected Project used to create the SOW</a:t>
            </a:r>
            <a:r>
              <a:rPr lang="en-US" dirty="0">
                <a:solidFill>
                  <a:srgbClr val="0F496F"/>
                </a:solidFill>
              </a:rPr>
              <a:t>: Service/Website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7" name="Rectangle 196">
            <a:extLst>
              <a:ext uri="{FF2B5EF4-FFF2-40B4-BE49-F238E27FC236}">
                <a16:creationId xmlns:a16="http://schemas.microsoft.com/office/drawing/2014/main" id="{58A973E8-C2D4-4C81-8ADE-C5C021A61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06830B3-DAA9-4E35-AC90-5B08F87E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000" dirty="0"/>
              <a:t>System Architecture</a:t>
            </a:r>
            <a:br>
              <a:rPr lang="en-US" sz="3000" dirty="0"/>
            </a:br>
            <a:r>
              <a:rPr lang="en-US" sz="3000" dirty="0"/>
              <a:t>(physical View) </a:t>
            </a: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08E251A-5371-4E82-A0F3-2CA0C15AB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D31AC21F-237B-4CA8-BC96-29F3607FA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959094C-A1B3-4AD4-9AAE-0FCDDD798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D5EC0EFA-8A7F-4299-A623-3EE741461B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965D7216-F9AF-42BE-99AD-1904DEF69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DE3349B-AD7F-48C8-9300-D81D69436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Snip Diagonal Corner Rectangle 12">
            <a:extLst>
              <a:ext uri="{FF2B5EF4-FFF2-40B4-BE49-F238E27FC236}">
                <a16:creationId xmlns:a16="http://schemas.microsoft.com/office/drawing/2014/main" id="{E05CABE9-5E7C-4773-BFCD-24B199FA1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705476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7E370-7D1D-44B3-8A49-AD3CE1CEA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611" y="593618"/>
            <a:ext cx="5295222" cy="26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E87BA5D-7010-4A2A-B5A4-830B29F2A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244" y="1734141"/>
            <a:ext cx="1920240" cy="167060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07559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50E3A55-0E91-4164-AB0F-2EAFA3F1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817" y="1734141"/>
            <a:ext cx="1920240" cy="141617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54446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D0DECFD-1F74-4D1C-BB8D-E39F070C1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86" y="1734141"/>
            <a:ext cx="2296134" cy="121695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17465" y="1180415"/>
            <a:ext cx="0" cy="278267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2FDA8E8-370E-48CF-88FB-BBA1B5BBD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375" y="1734141"/>
            <a:ext cx="2021962" cy="68241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48979A3-7BA8-4FAB-9489-652F1FD70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57" y="290032"/>
            <a:ext cx="8520600" cy="7925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Architecture diagrams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34AD0B3-017C-4178-91B9-50F7D6015B8C}"/>
              </a:ext>
            </a:extLst>
          </p:cNvPr>
          <p:cNvSpPr txBox="1">
            <a:spLocks/>
          </p:cNvSpPr>
          <p:nvPr/>
        </p:nvSpPr>
        <p:spPr>
          <a:xfrm>
            <a:off x="2407558" y="1136509"/>
            <a:ext cx="2143789" cy="5727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rmAutofit fontScale="82500" lnSpcReduction="1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Client server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6FDB7E4-03F0-41C7-AC8A-8414F7F1BB83}"/>
              </a:ext>
            </a:extLst>
          </p:cNvPr>
          <p:cNvSpPr txBox="1">
            <a:spLocks/>
          </p:cNvSpPr>
          <p:nvPr/>
        </p:nvSpPr>
        <p:spPr>
          <a:xfrm>
            <a:off x="4551345" y="1110438"/>
            <a:ext cx="2143789" cy="5727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rmAutofit fontScale="975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300" dirty="0"/>
              <a:t>Peer</a:t>
            </a:r>
            <a:r>
              <a:rPr lang="en-US" sz="2200" dirty="0"/>
              <a:t> To peer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73C95FE-A612-475A-BAB2-CB790AC55F74}"/>
              </a:ext>
            </a:extLst>
          </p:cNvPr>
          <p:cNvSpPr txBox="1">
            <a:spLocks/>
          </p:cNvSpPr>
          <p:nvPr/>
        </p:nvSpPr>
        <p:spPr>
          <a:xfrm>
            <a:off x="260731" y="1136509"/>
            <a:ext cx="2143789" cy="5727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rmAutofit fontScale="52500" lnSpcReduction="2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Main programs and subroutines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8650DD5-3D95-4407-83A1-5A35B1C17AA8}"/>
              </a:ext>
            </a:extLst>
          </p:cNvPr>
          <p:cNvSpPr txBox="1">
            <a:spLocks/>
          </p:cNvSpPr>
          <p:nvPr/>
        </p:nvSpPr>
        <p:spPr>
          <a:xfrm>
            <a:off x="6717462" y="1136509"/>
            <a:ext cx="2143789" cy="572700"/>
          </a:xfrm>
          <a:prstGeom prst="rect">
            <a:avLst/>
          </a:prstGeom>
          <a:effectLst/>
        </p:spPr>
        <p:txBody>
          <a:bodyPr spcFirstLastPara="1" vert="horz" wrap="square" lIns="91425" tIns="91425" rIns="91425" bIns="91425" rtlCol="0" anchor="t" anchorCtr="0">
            <a:normAutofit fontScale="52500" lnSpcReduction="20000"/>
          </a:bodyPr>
          <a:lstStyle>
            <a:lvl1pPr lvl="0" algn="l" defTabSz="342900" rtl="0" eaLnBrk="1" latinLnBrk="0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lvl="1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2pPr>
            <a:lvl3pPr lvl="2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3pPr>
            <a:lvl4pPr lvl="3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4pPr>
            <a:lvl5pPr lvl="4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5pPr>
            <a:lvl6pPr lvl="5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6pPr>
            <a:lvl7pPr lvl="6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7pPr>
            <a:lvl8pPr lvl="7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8pPr>
            <a:lvl9pPr lvl="8" eaLnBrk="1" hangingPunct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Persistence framework</a:t>
            </a:r>
          </a:p>
        </p:txBody>
      </p:sp>
    </p:spTree>
    <p:extLst>
      <p:ext uri="{BB962C8B-B14F-4D97-AF65-F5344CB8AC3E}">
        <p14:creationId xmlns:p14="http://schemas.microsoft.com/office/powerpoint/2010/main" val="367773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00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06830B3-DAA9-4E35-AC90-5B08F87E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595" y="471462"/>
            <a:ext cx="3257549" cy="227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457200"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</a:rPr>
              <a:t>UML Classes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&amp;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Associations</a:t>
            </a:r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BA813D4E-1ADB-46A6-869C-C8CF5F746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4914"/>
          <a:stretch/>
        </p:blipFill>
        <p:spPr bwMode="auto">
          <a:xfrm>
            <a:off x="817696" y="652511"/>
            <a:ext cx="4246775" cy="35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17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4"/>
            </a:gs>
            <a:gs pos="100000">
              <a:schemeClr val="accent5"/>
            </a:gs>
          </a:gsLst>
          <a:lin ang="612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800"/>
              <a:t>Action Register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688440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A5A0-3150-4207-813F-2D164FFB4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83"/>
          <a:stretch/>
        </p:blipFill>
        <p:spPr>
          <a:xfrm>
            <a:off x="628479" y="842507"/>
            <a:ext cx="3706407" cy="2064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760F8-D451-4F12-B733-A23D58846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3202"/>
          <a:stretch/>
        </p:blipFill>
        <p:spPr>
          <a:xfrm>
            <a:off x="4391956" y="771252"/>
            <a:ext cx="3127032" cy="219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C5BDD1EA-D8C1-45AF-9F0A-14A2A137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Snip Diagonal Corner Rectangle 6">
            <a:extLst>
              <a:ext uri="{FF2B5EF4-FFF2-40B4-BE49-F238E27FC236}">
                <a16:creationId xmlns:a16="http://schemas.microsoft.com/office/drawing/2014/main" id="{14354E08-0068-48D7-A8AD-84C7B1CF5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00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779F34F-2960-4B81-BA08-445B6F6A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0A57ACC-416F-4A5D-B7F7-DDA9886A3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6522B4F-50C4-4FCE-8AE2-3789D63E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C3978FC-B5D1-42BE-B086-BC2A733D5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CED99F1-340D-4970-8E66-3B28E927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A54E39-63C0-4847-A766-C6B74FEB48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C06830B3-DAA9-4E35-AC90-5B08F87E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471462"/>
            <a:ext cx="2978927" cy="2271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</a:rPr>
              <a:t>Wire frames:</a:t>
            </a:r>
            <a:br>
              <a:rPr lang="en-US" sz="3000" dirty="0">
                <a:solidFill>
                  <a:srgbClr val="FFFFFF"/>
                </a:solidFill>
              </a:rPr>
            </a:br>
            <a:r>
              <a:rPr lang="en-US" sz="3000" dirty="0">
                <a:solidFill>
                  <a:srgbClr val="FFFFFF"/>
                </a:solidFill>
              </a:rPr>
              <a:t>Logon page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7F33776E-E4E0-424A-AA40-81CEA1011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8338" y="666787"/>
            <a:ext cx="4345884" cy="352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91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802" y="2107170"/>
            <a:ext cx="2483337" cy="19026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3195247" y="1112165"/>
            <a:ext cx="2088071" cy="1595055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706877" y="1061193"/>
            <a:ext cx="2267185" cy="51233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homepage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098811" y="2732618"/>
            <a:ext cx="2346576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400" dirty="0"/>
              <a:t>Topic data view</a:t>
            </a:r>
          </a:p>
        </p:txBody>
      </p:sp>
    </p:spTree>
    <p:extLst>
      <p:ext uri="{BB962C8B-B14F-4D97-AF65-F5344CB8AC3E}">
        <p14:creationId xmlns:p14="http://schemas.microsoft.com/office/powerpoint/2010/main" val="127821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379" y="2152408"/>
            <a:ext cx="2314182" cy="18121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3186484" y="1003360"/>
            <a:ext cx="2082476" cy="1621018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706877" y="633046"/>
            <a:ext cx="2267185" cy="130890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Create account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253538" y="2757394"/>
            <a:ext cx="2029780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400" dirty="0"/>
              <a:t>Error page</a:t>
            </a:r>
          </a:p>
        </p:txBody>
      </p:sp>
    </p:spTree>
    <p:extLst>
      <p:ext uri="{BB962C8B-B14F-4D97-AF65-F5344CB8AC3E}">
        <p14:creationId xmlns:p14="http://schemas.microsoft.com/office/powerpoint/2010/main" val="2542223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8802" y="2152408"/>
            <a:ext cx="2483337" cy="18121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3186484" y="920517"/>
            <a:ext cx="2082476" cy="1786704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706877" y="633046"/>
            <a:ext cx="2267185" cy="130890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Change username/ password 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098811" y="2732618"/>
            <a:ext cx="2346576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400" dirty="0"/>
              <a:t>Account settings</a:t>
            </a:r>
          </a:p>
        </p:txBody>
      </p:sp>
    </p:spTree>
    <p:extLst>
      <p:ext uri="{BB962C8B-B14F-4D97-AF65-F5344CB8AC3E}">
        <p14:creationId xmlns:p14="http://schemas.microsoft.com/office/powerpoint/2010/main" val="2778707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39" y="2405370"/>
            <a:ext cx="2477000" cy="160385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90185" y="1057290"/>
            <a:ext cx="2093133" cy="1381467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806190" y="712830"/>
            <a:ext cx="2125827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Privacy account settings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098811" y="2732618"/>
            <a:ext cx="2346576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2400" dirty="0"/>
              <a:t>Filter search results menu</a:t>
            </a:r>
          </a:p>
        </p:txBody>
      </p:sp>
    </p:spTree>
    <p:extLst>
      <p:ext uri="{BB962C8B-B14F-4D97-AF65-F5344CB8AC3E}">
        <p14:creationId xmlns:p14="http://schemas.microsoft.com/office/powerpoint/2010/main" val="2577904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2685" y="2152408"/>
            <a:ext cx="2455570" cy="181216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3186484" y="1000195"/>
            <a:ext cx="2082476" cy="1627347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706877" y="633046"/>
            <a:ext cx="2267185" cy="130890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Account deletion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044788" y="2664158"/>
            <a:ext cx="2346576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000" dirty="0"/>
              <a:t>Logout</a:t>
            </a:r>
          </a:p>
          <a:p>
            <a:pPr algn="ctr" defTabSz="457200"/>
            <a:r>
              <a:rPr lang="en-US" sz="2000" dirty="0"/>
              <a:t>confirmation</a:t>
            </a:r>
          </a:p>
        </p:txBody>
      </p:sp>
    </p:spTree>
    <p:extLst>
      <p:ext uri="{BB962C8B-B14F-4D97-AF65-F5344CB8AC3E}">
        <p14:creationId xmlns:p14="http://schemas.microsoft.com/office/powerpoint/2010/main" val="158976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16" descr="Rolls of blueprints">
            <a:extLst>
              <a:ext uri="{FF2B5EF4-FFF2-40B4-BE49-F238E27FC236}">
                <a16:creationId xmlns:a16="http://schemas.microsoft.com/office/drawing/2014/main" id="{319EBBE1-3EDA-4F75-9911-E5C7954A9E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15000"/>
          </a:blip>
          <a:srcRect t="7865" b="7865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13159" y="514349"/>
            <a:ext cx="6000750" cy="222885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 defTabSz="457200">
              <a:spcBef>
                <a:spcPct val="0"/>
              </a:spcBef>
              <a:spcAft>
                <a:spcPts val="0"/>
              </a:spcAft>
            </a:pPr>
            <a:r>
              <a:rPr lang="en-US" sz="4800" dirty="0"/>
              <a:t>Project idea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513159" y="2882900"/>
            <a:ext cx="4800600" cy="146050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Bef>
                <a:spcPct val="20000"/>
              </a:spcBef>
              <a:spcAft>
                <a:spcPts val="600"/>
              </a:spcAft>
              <a:buSzPct val="80000"/>
              <a:buNone/>
            </a:pPr>
            <a:r>
              <a:rPr lang="en-US" sz="2100" dirty="0"/>
              <a:t>Opinion Mining</a:t>
            </a:r>
          </a:p>
        </p:txBody>
      </p:sp>
    </p:spTree>
    <p:extLst>
      <p:ext uri="{BB962C8B-B14F-4D97-AF65-F5344CB8AC3E}">
        <p14:creationId xmlns:p14="http://schemas.microsoft.com/office/powerpoint/2010/main" val="336143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E9F8AD66-CC09-4C8D-94EE-932C3785B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E364623-3F66-4AAD-94F8-C053CD4F1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7E37E17-44F9-4E44-8F2F-0E873C68E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D327A4D-ADCE-482F-9F55-3B64D197A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00A8AB-CDF2-4E93-92C8-2CCB8230B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F8EE76C-974C-43A5-806B-47687FCB9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CB67C462-E59B-4144-AD18-57E43BA64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9060C-A61A-4302-8E2D-1BDCA448E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532" y="1694934"/>
            <a:ext cx="3427188" cy="85684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/>
            <a:r>
              <a:rPr lang="en-US" sz="3600" dirty="0"/>
              <a:t>Wire frames</a:t>
            </a:r>
          </a:p>
        </p:txBody>
      </p:sp>
      <p:sp>
        <p:nvSpPr>
          <p:cNvPr id="51" name="Snip Diagonal Corner Rectangle 24">
            <a:extLst>
              <a:ext uri="{FF2B5EF4-FFF2-40B4-BE49-F238E27FC236}">
                <a16:creationId xmlns:a16="http://schemas.microsoft.com/office/drawing/2014/main" id="{4D13A3DE-C04A-4777-9292-EA421D1ED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742" y="465541"/>
            <a:ext cx="4931622" cy="3965129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3" name="Freeform 20">
            <a:extLst>
              <a:ext uri="{FF2B5EF4-FFF2-40B4-BE49-F238E27FC236}">
                <a16:creationId xmlns:a16="http://schemas.microsoft.com/office/drawing/2014/main" id="{3E2B7BAB-D8D8-407E-ABF9-562FE089E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037" y="589587"/>
            <a:ext cx="2483338" cy="1394340"/>
          </a:xfrm>
          <a:custGeom>
            <a:avLst/>
            <a:gdLst>
              <a:gd name="connsiteX0" fmla="*/ 534609 w 3311118"/>
              <a:gd name="connsiteY0" fmla="*/ 0 h 1859119"/>
              <a:gd name="connsiteX1" fmla="*/ 3311118 w 3311118"/>
              <a:gd name="connsiteY1" fmla="*/ 0 h 1859119"/>
              <a:gd name="connsiteX2" fmla="*/ 3311118 w 3311118"/>
              <a:gd name="connsiteY2" fmla="*/ 1859119 h 1859119"/>
              <a:gd name="connsiteX3" fmla="*/ 0 w 3311118"/>
              <a:gd name="connsiteY3" fmla="*/ 1859119 h 1859119"/>
              <a:gd name="connsiteX4" fmla="*/ 0 w 3311118"/>
              <a:gd name="connsiteY4" fmla="*/ 534609 h 1859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1118" h="1859119">
                <a:moveTo>
                  <a:pt x="534609" y="0"/>
                </a:moveTo>
                <a:lnTo>
                  <a:pt x="3311118" y="0"/>
                </a:lnTo>
                <a:lnTo>
                  <a:pt x="3311118" y="1859119"/>
                </a:lnTo>
                <a:lnTo>
                  <a:pt x="0" y="1859119"/>
                </a:lnTo>
                <a:lnTo>
                  <a:pt x="0" y="53460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139232-9816-4D84-97DF-2CA99B13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7506" y="2072601"/>
            <a:ext cx="2384025" cy="21325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D0C0B4-7B7E-4352-A5AC-0636652EFB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3175708" y="1202637"/>
            <a:ext cx="2108102" cy="1497558"/>
          </a:xfrm>
          <a:prstGeom prst="rect">
            <a:avLst/>
          </a:prstGeom>
        </p:spPr>
      </p:pic>
      <p:sp useBgFill="1">
        <p:nvSpPr>
          <p:cNvPr id="55" name="Freeform 21">
            <a:extLst>
              <a:ext uri="{FF2B5EF4-FFF2-40B4-BE49-F238E27FC236}">
                <a16:creationId xmlns:a16="http://schemas.microsoft.com/office/drawing/2014/main" id="{013887E5-9D8F-4B85-A11D-8760ADB78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90185" y="3039283"/>
            <a:ext cx="2093133" cy="1276609"/>
          </a:xfrm>
          <a:custGeom>
            <a:avLst/>
            <a:gdLst>
              <a:gd name="connsiteX0" fmla="*/ 0 w 2790845"/>
              <a:gd name="connsiteY0" fmla="*/ 0 h 1702145"/>
              <a:gd name="connsiteX1" fmla="*/ 2790845 w 2790845"/>
              <a:gd name="connsiteY1" fmla="*/ 0 h 1702145"/>
              <a:gd name="connsiteX2" fmla="*/ 2790845 w 2790845"/>
              <a:gd name="connsiteY2" fmla="*/ 1167536 h 1702145"/>
              <a:gd name="connsiteX3" fmla="*/ 2256236 w 2790845"/>
              <a:gd name="connsiteY3" fmla="*/ 1702145 h 1702145"/>
              <a:gd name="connsiteX4" fmla="*/ 0 w 2790845"/>
              <a:gd name="connsiteY4" fmla="*/ 1702145 h 1702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0845" h="1702145">
                <a:moveTo>
                  <a:pt x="0" y="0"/>
                </a:moveTo>
                <a:lnTo>
                  <a:pt x="2790845" y="0"/>
                </a:lnTo>
                <a:lnTo>
                  <a:pt x="2790845" y="1167536"/>
                </a:lnTo>
                <a:lnTo>
                  <a:pt x="2256236" y="1702145"/>
                </a:lnTo>
                <a:lnTo>
                  <a:pt x="0" y="170214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15B5366-9EA9-49E4-858D-1BBBA301D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E7DFC48-610D-4AC7-BF94-4BAE86776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A69B914-AEA8-48D6-A643-58EA3412A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6A0AF1D-2F06-4064-AC56-DEC62AB9D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178D931-0D06-4152-A0B9-118EC6CC6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A0ED45E-F75A-47B6-8EDC-F4205D02A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D301CFCD-AF07-420E-B478-1CF52E332058}"/>
              </a:ext>
            </a:extLst>
          </p:cNvPr>
          <p:cNvSpPr txBox="1">
            <a:spLocks/>
          </p:cNvSpPr>
          <p:nvPr/>
        </p:nvSpPr>
        <p:spPr>
          <a:xfrm>
            <a:off x="706877" y="633046"/>
            <a:ext cx="2267185" cy="130890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800" dirty="0"/>
              <a:t>Connect social media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E7F5C09D-658D-40DC-98E6-B1F0399DD654}"/>
              </a:ext>
            </a:extLst>
          </p:cNvPr>
          <p:cNvSpPr txBox="1">
            <a:spLocks/>
          </p:cNvSpPr>
          <p:nvPr/>
        </p:nvSpPr>
        <p:spPr>
          <a:xfrm>
            <a:off x="3098811" y="2971156"/>
            <a:ext cx="2346576" cy="127660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457200"/>
            <a:r>
              <a:rPr lang="en-US" sz="2400" dirty="0"/>
              <a:t>Change profile mode</a:t>
            </a:r>
          </a:p>
        </p:txBody>
      </p:sp>
    </p:spTree>
    <p:extLst>
      <p:ext uri="{BB962C8B-B14F-4D97-AF65-F5344CB8AC3E}">
        <p14:creationId xmlns:p14="http://schemas.microsoft.com/office/powerpoint/2010/main" val="1126500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accent5"/>
            </a:gs>
            <a:gs pos="100000">
              <a:schemeClr val="accent6"/>
            </a:gs>
          </a:gsLst>
          <a:lin ang="612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800"/>
              <a:t>Action Register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688440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A5A0-3150-4207-813F-2D164FFB4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420"/>
          <a:stretch/>
        </p:blipFill>
        <p:spPr>
          <a:xfrm>
            <a:off x="889480" y="571228"/>
            <a:ext cx="3507648" cy="262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760F8-D451-4F12-B733-A23D58846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19"/>
          <a:stretch/>
        </p:blipFill>
        <p:spPr>
          <a:xfrm>
            <a:off x="4662018" y="573838"/>
            <a:ext cx="2693944" cy="26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25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7030A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79" y="-261365"/>
            <a:ext cx="6400800" cy="1130300"/>
          </a:xfrm>
        </p:spPr>
        <p:txBody>
          <a:bodyPr>
            <a:normAutofit/>
          </a:bodyPr>
          <a:lstStyle/>
          <a:p>
            <a:r>
              <a:rPr lang="en-US" dirty="0"/>
              <a:t>Development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33BFA6-8A99-442D-8199-70EDF2D79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061" y="560109"/>
            <a:ext cx="3487340" cy="432197"/>
          </a:xfrm>
        </p:spPr>
        <p:txBody>
          <a:bodyPr>
            <a:normAutofit/>
          </a:bodyPr>
          <a:lstStyle/>
          <a:p>
            <a:pPr algn="ctr"/>
            <a:r>
              <a:rPr lang="en-US" b="1" i="0" u="none" strike="noStrike" dirty="0">
                <a:solidFill>
                  <a:schemeClr val="tx1"/>
                </a:solidFill>
                <a:effectLst/>
                <a:latin typeface="+mj-lt"/>
              </a:rPr>
              <a:t>Scrum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4DB55-CA2A-4F26-97E9-B6FC29FF5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5799" y="992306"/>
            <a:ext cx="4010602" cy="2272904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daptable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2-week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development cycle (sprints)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Quick regular meetings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H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igh quality, low risk product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roduct produced in a shorter amount of time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Early &amp; regular feedback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ependent on teams working quickly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oss of any team member impacts project’s progress. </a:t>
            </a:r>
          </a:p>
          <a:p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633DD8-0F9E-46C2-ACA6-94E1FC19B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b="1" dirty="0">
                <a:latin typeface="+mj-lt"/>
              </a:rPr>
              <a:t>Agile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733FB-2A44-45F5-A45F-6AF72E84A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54909" y="946545"/>
            <a:ext cx="4583292" cy="380987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M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inimized risk when adding new functionality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Product developed in iterations 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ompleting small increments of needed functionality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efficiency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orrections made early on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ependent on: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sz="165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onsistent communication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ime commitment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abor intensive</a:t>
            </a:r>
            <a:r>
              <a:rPr lang="en-US" sz="1800" i="0" u="none" strike="noStrike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endParaRPr lang="en-US" sz="18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52391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rgbClr val="7030A0"/>
            </a:gs>
            <a:gs pos="9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343C8-CFDD-46EF-91E7-68225F026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004" y="107576"/>
            <a:ext cx="6434978" cy="686890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Plan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CD31C-0E39-417D-A481-A5E17FAFB09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52131" y="794466"/>
            <a:ext cx="3837000" cy="4216759"/>
          </a:xfrm>
        </p:spPr>
        <p:txBody>
          <a:bodyPr>
            <a:normAutofit fontScale="92500" lnSpcReduction="10000"/>
          </a:bodyPr>
          <a:lstStyle/>
          <a:p>
            <a:pPr marL="11430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F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ront-end:</a:t>
            </a:r>
          </a:p>
          <a:p>
            <a:pPr rtl="0"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HTML, CSS, and JavaScript. 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5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Basis of many websites</a:t>
            </a:r>
          </a:p>
          <a:p>
            <a:pPr marL="114300" indent="0">
              <a:spcAft>
                <a:spcPts val="1200"/>
              </a:spcAft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114300" indent="0">
              <a:spcAft>
                <a:spcPts val="120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Arial" panose="020B0604020202020204" pitchFamily="34" charset="0"/>
              </a:rPr>
              <a:t>Back-end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 and </a:t>
            </a:r>
            <a:r>
              <a:rPr lang="en-US" sz="18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FeathersJS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Important to h</a:t>
            </a:r>
            <a:r>
              <a:rPr lang="en-US" sz="165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andle large amount of data for the graphs and statistics </a:t>
            </a:r>
          </a:p>
          <a:p>
            <a:pPr lvl="1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sz="165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anguage and a framework </a:t>
            </a:r>
            <a:r>
              <a:rPr lang="en-US" sz="1650" dirty="0">
                <a:solidFill>
                  <a:schemeClr val="tx1"/>
                </a:solidFill>
                <a:latin typeface="Arial" panose="020B0604020202020204" pitchFamily="34" charset="0"/>
              </a:rPr>
              <a:t>to </a:t>
            </a:r>
            <a:r>
              <a:rPr lang="en-US" sz="165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 data into graphs and statistics seamlessly.</a:t>
            </a:r>
            <a:endParaRPr lang="en-US" b="0" dirty="0">
              <a:solidFill>
                <a:schemeClr val="tx1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DBD1B5-FD1C-40CA-B907-EB1B9C8CA826}"/>
              </a:ext>
            </a:extLst>
          </p:cNvPr>
          <p:cNvSpPr txBox="1"/>
          <p:nvPr/>
        </p:nvSpPr>
        <p:spPr>
          <a:xfrm>
            <a:off x="4710313" y="883664"/>
            <a:ext cx="378054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  <a:effectLst/>
              </a:rPr>
              <a:t>Unit Testing Plan: 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pPr marL="285750" indent="-285750">
              <a:lnSpc>
                <a:spcPct val="200000"/>
              </a:lnSpc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</a:rPr>
              <a:t>H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andled in sprints </a:t>
            </a: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progress won’t affect team’s ability to accomplish goals in time. 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Primarily based on Black </a:t>
            </a:r>
            <a:r>
              <a:rPr lang="en-US" sz="1600" dirty="0">
                <a:latin typeface="Arial" panose="020B0604020202020204" pitchFamily="34" charset="0"/>
              </a:rPr>
              <a:t>B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 testing and White </a:t>
            </a:r>
            <a:r>
              <a:rPr lang="en-US" sz="1600" dirty="0">
                <a:latin typeface="Arial" panose="020B0604020202020204" pitchFamily="34" charset="0"/>
              </a:rPr>
              <a:t>B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ox testing methodology </a:t>
            </a:r>
          </a:p>
          <a:p>
            <a:pPr marL="285750" indent="-28575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</a:rPr>
              <a:t>T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esting done with and without knowledge of the code to ensure that debugging is done properly</a:t>
            </a:r>
          </a:p>
          <a:p>
            <a:pPr>
              <a:spcAft>
                <a:spcPts val="1200"/>
              </a:spcAft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46943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7030A0"/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800"/>
              <a:t>Action Register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688440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A5A0-3150-4207-813F-2D164FFB4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80" y="571228"/>
            <a:ext cx="2768015" cy="26037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760F8-D451-4F12-B733-A23D58846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910" y="527734"/>
            <a:ext cx="2155524" cy="2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179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4779" y="-261365"/>
            <a:ext cx="6400800" cy="1130300"/>
          </a:xfrm>
        </p:spPr>
        <p:txBody>
          <a:bodyPr>
            <a:normAutofit/>
          </a:bodyPr>
          <a:lstStyle/>
          <a:p>
            <a:r>
              <a:rPr lang="en-US" dirty="0"/>
              <a:t>Deployment Strategies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4DB55-CA2A-4F26-97E9-B6FC29FF5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08785" y="843467"/>
            <a:ext cx="1277219" cy="508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Scrum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733FB-2A44-45F5-A45F-6AF72E84A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6137" y="1352390"/>
            <a:ext cx="3651586" cy="266892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2-week work cycle aka sprints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daptable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H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igh quality, low risk product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P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roduct produced in a shorter amount of time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oss of any team member impacts project’s progress.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CBB2AE-D224-41AD-9CD8-CF14F45A6F27}"/>
              </a:ext>
            </a:extLst>
          </p:cNvPr>
          <p:cNvSpPr txBox="1"/>
          <p:nvPr/>
        </p:nvSpPr>
        <p:spPr>
          <a:xfrm>
            <a:off x="4547011" y="1332148"/>
            <a:ext cx="430499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ompleting small increments of needed functionality</a:t>
            </a: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efficiency </a:t>
            </a: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D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ependent on: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C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onsistent communication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T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ime commitment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L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abor intensive</a:t>
            </a:r>
            <a:r>
              <a:rPr lang="en-US" i="0" u="none" strike="noStrike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0D70734-97EF-4F31-A618-0A1038DD758A}"/>
              </a:ext>
            </a:extLst>
          </p:cNvPr>
          <p:cNvSpPr txBox="1">
            <a:spLocks/>
          </p:cNvSpPr>
          <p:nvPr/>
        </p:nvSpPr>
        <p:spPr>
          <a:xfrm>
            <a:off x="6210722" y="843467"/>
            <a:ext cx="1277219" cy="2272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5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3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sz="2000" dirty="0">
                <a:solidFill>
                  <a:schemeClr val="tx1"/>
                </a:solidFill>
              </a:rPr>
              <a:t>Agile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1295AE-A157-4412-B740-D78A56E4F29E}"/>
              </a:ext>
            </a:extLst>
          </p:cNvPr>
          <p:cNvSpPr txBox="1"/>
          <p:nvPr/>
        </p:nvSpPr>
        <p:spPr>
          <a:xfrm>
            <a:off x="2786004" y="4221203"/>
            <a:ext cx="352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Chosen Strategy</a:t>
            </a:r>
            <a:r>
              <a:rPr lang="en-US" sz="2000" dirty="0"/>
              <a:t>: Scrum</a:t>
            </a:r>
          </a:p>
        </p:txBody>
      </p:sp>
    </p:spTree>
    <p:extLst>
      <p:ext uri="{BB962C8B-B14F-4D97-AF65-F5344CB8AC3E}">
        <p14:creationId xmlns:p14="http://schemas.microsoft.com/office/powerpoint/2010/main" val="1429896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-261365"/>
            <a:ext cx="8496638" cy="11303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Deployment Plan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4DB55-CA2A-4F26-97E9-B6FC29FF5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48981" y="666815"/>
            <a:ext cx="4010602" cy="3809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chemeClr val="tx1"/>
                </a:solidFill>
              </a:rPr>
              <a:t>Subsequent Deployments Procedure: 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Continually monitor that servers and databases stay connected as website is running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Update the application as soon as changes are made to the source code on </a:t>
            </a:r>
            <a:r>
              <a:rPr lang="en-US" sz="1800" dirty="0" err="1">
                <a:solidFill>
                  <a:schemeClr val="tx1"/>
                </a:solidFill>
              </a:rPr>
              <a:t>Github</a:t>
            </a:r>
            <a:endParaRPr lang="en-US" sz="180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7733FB-2A44-45F5-A45F-6AF72E84A0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84417" y="513133"/>
            <a:ext cx="4583292" cy="3809871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Download: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dirty="0" err="1">
                <a:solidFill>
                  <a:schemeClr val="tx1"/>
                </a:solidFill>
              </a:rPr>
              <a:t>Github</a:t>
            </a:r>
            <a:r>
              <a:rPr lang="en-US" sz="1650" dirty="0">
                <a:solidFill>
                  <a:schemeClr val="tx1"/>
                </a:solidFill>
              </a:rPr>
              <a:t>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chemeClr val="tx1"/>
                </a:solidFill>
              </a:rPr>
              <a:t>Feathers (web framework)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dirty="0">
                <a:solidFill>
                  <a:schemeClr val="tx1"/>
                </a:solidFill>
              </a:rPr>
              <a:t>NodeJS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dirty="0" err="1">
                <a:solidFill>
                  <a:schemeClr val="tx1"/>
                </a:solidFill>
              </a:rPr>
              <a:t>npm</a:t>
            </a:r>
            <a:endParaRPr lang="en-US" sz="1650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Next, install dependencies with: </a:t>
            </a:r>
          </a:p>
          <a:p>
            <a:pPr marL="342900" lvl="1" indent="0">
              <a:buNone/>
            </a:pPr>
            <a:r>
              <a:rPr lang="en-US" sz="1500" b="1" dirty="0">
                <a:solidFill>
                  <a:schemeClr val="tx1"/>
                </a:solidFill>
              </a:rPr>
              <a:t>cd path/to/opinion-miner</a:t>
            </a:r>
          </a:p>
          <a:p>
            <a:pPr marL="342900" lvl="1" indent="0">
              <a:buNone/>
            </a:pPr>
            <a:r>
              <a:rPr lang="en-US" sz="1650" b="1" dirty="0" err="1">
                <a:solidFill>
                  <a:schemeClr val="tx1"/>
                </a:solidFill>
              </a:rPr>
              <a:t>npm</a:t>
            </a:r>
            <a:r>
              <a:rPr lang="en-US" sz="1650" b="1" dirty="0">
                <a:solidFill>
                  <a:schemeClr val="tx1"/>
                </a:solidFill>
              </a:rPr>
              <a:t> install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950" dirty="0">
                <a:solidFill>
                  <a:schemeClr val="tx1"/>
                </a:solidFill>
              </a:rPr>
              <a:t>Start website with: </a:t>
            </a:r>
            <a:endParaRPr lang="en-US" sz="1800" dirty="0">
              <a:solidFill>
                <a:schemeClr val="tx1"/>
              </a:solidFill>
            </a:endParaRPr>
          </a:p>
          <a:p>
            <a:pPr marL="342900" lvl="1" indent="0">
              <a:buNone/>
            </a:pPr>
            <a:r>
              <a:rPr lang="en-US" sz="1650" b="1" dirty="0" err="1">
                <a:solidFill>
                  <a:schemeClr val="tx1"/>
                </a:solidFill>
              </a:rPr>
              <a:t>npm</a:t>
            </a:r>
            <a:r>
              <a:rPr lang="en-US" sz="1650" b="1" dirty="0">
                <a:solidFill>
                  <a:schemeClr val="tx1"/>
                </a:solidFill>
              </a:rPr>
              <a:t> start</a:t>
            </a:r>
            <a:endParaRPr lang="en-US" sz="1800" b="1" dirty="0">
              <a:solidFill>
                <a:schemeClr val="tx1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1"/>
                </a:solidFill>
              </a:rPr>
              <a:t>Run: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650" b="1" dirty="0" err="1">
                <a:solidFill>
                  <a:schemeClr val="tx1"/>
                </a:solidFill>
              </a:rPr>
              <a:t>npm</a:t>
            </a:r>
            <a:r>
              <a:rPr lang="en-US" sz="1650" b="1" dirty="0">
                <a:solidFill>
                  <a:schemeClr val="tx1"/>
                </a:solidFill>
              </a:rPr>
              <a:t> test </a:t>
            </a:r>
            <a:endParaRPr lang="en-US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283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3" y="32038"/>
            <a:ext cx="8373693" cy="8222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 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542B83-FD3F-4A41-BFD9-3DC5C309F0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97131358"/>
              </p:ext>
            </p:extLst>
          </p:nvPr>
        </p:nvGraphicFramePr>
        <p:xfrm>
          <a:off x="529162" y="805126"/>
          <a:ext cx="8085673" cy="363366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6469">
                  <a:extLst>
                    <a:ext uri="{9D8B030D-6E8A-4147-A177-3AD203B41FA5}">
                      <a16:colId xmlns:a16="http://schemas.microsoft.com/office/drawing/2014/main" val="2314196303"/>
                    </a:ext>
                  </a:extLst>
                </a:gridCol>
                <a:gridCol w="2419438">
                  <a:extLst>
                    <a:ext uri="{9D8B030D-6E8A-4147-A177-3AD203B41FA5}">
                      <a16:colId xmlns:a16="http://schemas.microsoft.com/office/drawing/2014/main" val="3964667539"/>
                    </a:ext>
                  </a:extLst>
                </a:gridCol>
                <a:gridCol w="2283191">
                  <a:extLst>
                    <a:ext uri="{9D8B030D-6E8A-4147-A177-3AD203B41FA5}">
                      <a16:colId xmlns:a16="http://schemas.microsoft.com/office/drawing/2014/main" val="4204506564"/>
                    </a:ext>
                  </a:extLst>
                </a:gridCol>
                <a:gridCol w="2466575">
                  <a:extLst>
                    <a:ext uri="{9D8B030D-6E8A-4147-A177-3AD203B41FA5}">
                      <a16:colId xmlns:a16="http://schemas.microsoft.com/office/drawing/2014/main" val="3917814138"/>
                    </a:ext>
                  </a:extLst>
                </a:gridCol>
              </a:tblGrid>
              <a:tr h="359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Test Cases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9548683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Create Account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Enter the information that is requested by the website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homepage of the website.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homepage of the website.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09994515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 to Login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hyperlink for website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sign in page.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sign in page.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78553244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username and password inputs, and click the login button.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homepage of the website.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homepage of the website.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2448998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Invalid Login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invalid username and password inputs, and press the login button.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stays on the login page of the website, and an error message pops up.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stays on the login page of the website, and an error message pops up.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891382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Save login info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“Save Login Info” checkbox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Save user information at login if checked, and stop saving user information if unchecked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save user information at login if checked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443162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596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3" y="32038"/>
            <a:ext cx="8373693" cy="8222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 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542B83-FD3F-4A41-BFD9-3DC5C309F0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32818418"/>
              </p:ext>
            </p:extLst>
          </p:nvPr>
        </p:nvGraphicFramePr>
        <p:xfrm>
          <a:off x="529162" y="805126"/>
          <a:ext cx="8085673" cy="36773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7322">
                  <a:extLst>
                    <a:ext uri="{9D8B030D-6E8A-4147-A177-3AD203B41FA5}">
                      <a16:colId xmlns:a16="http://schemas.microsoft.com/office/drawing/2014/main" val="2314196303"/>
                    </a:ext>
                  </a:extLst>
                </a:gridCol>
                <a:gridCol w="2827724">
                  <a:extLst>
                    <a:ext uri="{9D8B030D-6E8A-4147-A177-3AD203B41FA5}">
                      <a16:colId xmlns:a16="http://schemas.microsoft.com/office/drawing/2014/main" val="3964667539"/>
                    </a:ext>
                  </a:extLst>
                </a:gridCol>
                <a:gridCol w="2151530">
                  <a:extLst>
                    <a:ext uri="{9D8B030D-6E8A-4147-A177-3AD203B41FA5}">
                      <a16:colId xmlns:a16="http://schemas.microsoft.com/office/drawing/2014/main" val="4204506564"/>
                    </a:ext>
                  </a:extLst>
                </a:gridCol>
                <a:gridCol w="1799097">
                  <a:extLst>
                    <a:ext uri="{9D8B030D-6E8A-4147-A177-3AD203B41FA5}">
                      <a16:colId xmlns:a16="http://schemas.microsoft.com/office/drawing/2014/main" val="3917814138"/>
                    </a:ext>
                  </a:extLst>
                </a:gridCol>
              </a:tblGrid>
              <a:tr h="359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Test Cases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9548683"/>
                  </a:ext>
                </a:extLst>
              </a:tr>
              <a:tr h="4917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See search results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Type something into search bar and press enter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list of results for the searched terms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Nothing shows up since the search engine is not functional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50613947"/>
                  </a:ext>
                </a:extLst>
              </a:tr>
              <a:tr h="49177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 search results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Choose filter options and click “Confirm”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Filters search results by filter options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filter search results (no search engine)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89825649"/>
                  </a:ext>
                </a:extLst>
              </a:tr>
              <a:tr h="6150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comments by weight class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“Good”, “Bad”, or “Worst” to view comments with corresponding weight class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Filters comments by weight class (Shows only Good, Bad, or Worst comments)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filter by weight class (no comments or weight classes)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1390423"/>
                  </a:ext>
                </a:extLst>
              </a:tr>
              <a:tr h="6150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Trending Topics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“Trending Topics”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 to page with trending search topics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redirect (No trending topics page)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34158455"/>
                  </a:ext>
                </a:extLst>
              </a:tr>
              <a:tr h="61508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Block user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“Block” on user profile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Block said user from viewing your profile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block user (no users and no block button)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6288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5487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3" y="32038"/>
            <a:ext cx="8373693" cy="8222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 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542B83-FD3F-4A41-BFD9-3DC5C309F0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98083335"/>
              </p:ext>
            </p:extLst>
          </p:nvPr>
        </p:nvGraphicFramePr>
        <p:xfrm>
          <a:off x="529162" y="805126"/>
          <a:ext cx="8085673" cy="39956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76693">
                  <a:extLst>
                    <a:ext uri="{9D8B030D-6E8A-4147-A177-3AD203B41FA5}">
                      <a16:colId xmlns:a16="http://schemas.microsoft.com/office/drawing/2014/main" val="2314196303"/>
                    </a:ext>
                  </a:extLst>
                </a:gridCol>
                <a:gridCol w="1506071">
                  <a:extLst>
                    <a:ext uri="{9D8B030D-6E8A-4147-A177-3AD203B41FA5}">
                      <a16:colId xmlns:a16="http://schemas.microsoft.com/office/drawing/2014/main" val="3964667539"/>
                    </a:ext>
                  </a:extLst>
                </a:gridCol>
                <a:gridCol w="3334871">
                  <a:extLst>
                    <a:ext uri="{9D8B030D-6E8A-4147-A177-3AD203B41FA5}">
                      <a16:colId xmlns:a16="http://schemas.microsoft.com/office/drawing/2014/main" val="4204506564"/>
                    </a:ext>
                  </a:extLst>
                </a:gridCol>
                <a:gridCol w="2068038">
                  <a:extLst>
                    <a:ext uri="{9D8B030D-6E8A-4147-A177-3AD203B41FA5}">
                      <a16:colId xmlns:a16="http://schemas.microsoft.com/office/drawing/2014/main" val="3917814138"/>
                    </a:ext>
                  </a:extLst>
                </a:gridCol>
              </a:tblGrid>
              <a:tr h="359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Test Cases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9548683"/>
                  </a:ext>
                </a:extLst>
              </a:tr>
              <a:tr h="5676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 to linked account profile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“Profile Page”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 to page with all linked account profile information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redirect to page (no profile page)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0460588"/>
                  </a:ext>
                </a:extLst>
              </a:tr>
              <a:tr h="5676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other Public Profiles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someone’s Public Profile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 profile information for said user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display user information (because there are no other users)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21922642"/>
                  </a:ext>
                </a:extLst>
              </a:tr>
              <a:tr h="5676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Go to User Settings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Press “Settings” Button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 to User Settings page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Redirects User to Settings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971347"/>
                  </a:ext>
                </a:extLst>
              </a:tr>
              <a:tr h="56763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Update Setting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Changes current settings and click the Confirm Settings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Settings page, and the setting is updated.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Settings page, and the setting is updated.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92771556"/>
                  </a:ext>
                </a:extLst>
              </a:tr>
              <a:tr h="6915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Switch account between Public and Private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the “Make Account Private” Checkbox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Switch checkbox from unchecked to checked (switch from public to private) if unchecked, and switch from checked to unchecked (switch from private to public) if checked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Checkbox switches, but account is not switch between public and private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04205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37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513159" y="514349"/>
            <a:ext cx="2810333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600" dirty="0"/>
              <a:t>What is your rationale behind the project</a:t>
            </a:r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734971" y="514349"/>
            <a:ext cx="4716195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Michael Stinnett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Opinion mining methodologies are used by most top companies to cater better to consumers. 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Political campaigns abuse opinion mining methodology, understanding how it works can be crucial in being an informed citizen. 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Michael </a:t>
            </a:r>
            <a:r>
              <a:rPr lang="en-US" dirty="0" err="1">
                <a:solidFill>
                  <a:schemeClr val="tx1"/>
                </a:solidFill>
              </a:rPr>
              <a:t>Menjivar</a:t>
            </a:r>
            <a:endParaRPr lang="en-US" dirty="0">
              <a:solidFill>
                <a:schemeClr val="tx1"/>
              </a:solidFill>
            </a:endParaRP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We want to understand the opinions of UTD students on UTD.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I like to know what people are thinking about, and it’s interesting learning about what people attending UTD think of their own university.</a:t>
            </a:r>
          </a:p>
        </p:txBody>
      </p:sp>
    </p:spTree>
    <p:extLst>
      <p:ext uri="{BB962C8B-B14F-4D97-AF65-F5344CB8AC3E}">
        <p14:creationId xmlns:p14="http://schemas.microsoft.com/office/powerpoint/2010/main" val="3885396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E4D80-5739-4051-B57D-CBE71C694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53" y="32038"/>
            <a:ext cx="8373693" cy="8222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 Results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3542B83-FD3F-4A41-BFD9-3DC5C309F0F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3778527"/>
              </p:ext>
            </p:extLst>
          </p:nvPr>
        </p:nvGraphicFramePr>
        <p:xfrm>
          <a:off x="529162" y="805126"/>
          <a:ext cx="8085673" cy="403418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38381">
                  <a:extLst>
                    <a:ext uri="{9D8B030D-6E8A-4147-A177-3AD203B41FA5}">
                      <a16:colId xmlns:a16="http://schemas.microsoft.com/office/drawing/2014/main" val="2314196303"/>
                    </a:ext>
                  </a:extLst>
                </a:gridCol>
                <a:gridCol w="2297526">
                  <a:extLst>
                    <a:ext uri="{9D8B030D-6E8A-4147-A177-3AD203B41FA5}">
                      <a16:colId xmlns:a16="http://schemas.microsoft.com/office/drawing/2014/main" val="3964667539"/>
                    </a:ext>
                  </a:extLst>
                </a:gridCol>
                <a:gridCol w="2283191">
                  <a:extLst>
                    <a:ext uri="{9D8B030D-6E8A-4147-A177-3AD203B41FA5}">
                      <a16:colId xmlns:a16="http://schemas.microsoft.com/office/drawing/2014/main" val="4204506564"/>
                    </a:ext>
                  </a:extLst>
                </a:gridCol>
                <a:gridCol w="2466575">
                  <a:extLst>
                    <a:ext uri="{9D8B030D-6E8A-4147-A177-3AD203B41FA5}">
                      <a16:colId xmlns:a16="http://schemas.microsoft.com/office/drawing/2014/main" val="3917814138"/>
                    </a:ext>
                  </a:extLst>
                </a:gridCol>
              </a:tblGrid>
              <a:tr h="3597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Test Cases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Inputs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Expected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Actual Outputs</a:t>
                      </a:r>
                      <a:endParaRPr lang="en-US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789548683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Link social media account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any of the “Link” buttons in the settings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 to login page for corresponding social media account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Redirects to error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856064118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Unlink Social Media accounts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on the “link button” in the settings page to disconnect the social media account after having connected a social media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Social Media is disconnected and redirected to disconnect social media page. 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Redirect to the error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06813459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Delete Account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Press the delete account button.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sign in page.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sign in page.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3559304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Logout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the logout button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login page.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User is redirected to the login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4057791"/>
                  </a:ext>
                </a:extLst>
              </a:tr>
              <a:tr h="6408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View Logout Confirmation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Click the logout button after you have been signed in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Displays Logout confirmation page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Does not display logout confirmation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2448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801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rgbClr val="D60270"/>
            </a:gs>
            <a:gs pos="100000">
              <a:srgbClr val="0038A8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81" y="0"/>
            <a:ext cx="9143999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Computer script on a screen">
            <a:extLst>
              <a:ext uri="{FF2B5EF4-FFF2-40B4-BE49-F238E27FC236}">
                <a16:creationId xmlns:a16="http://schemas.microsoft.com/office/drawing/2014/main" id="{DDEE6A18-6BAF-4584-9196-CCD746FE1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5981" b="9750"/>
          <a:stretch/>
        </p:blipFill>
        <p:spPr>
          <a:xfrm>
            <a:off x="-2381" y="10"/>
            <a:ext cx="9143999" cy="51434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F937D27-3857-4F55-8F9F-B47E5953A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514349"/>
            <a:ext cx="6000750" cy="2228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>
              <a:spcBef>
                <a:spcPct val="0"/>
              </a:spcBef>
            </a:pPr>
            <a:r>
              <a:rPr lang="en-US" sz="4800"/>
              <a:t>Link to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B46DB5-8E9E-4DC2-AFE3-BFAEC241D6C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3159" y="2882900"/>
            <a:ext cx="6125846" cy="8838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80000"/>
              <a:buNone/>
            </a:pPr>
            <a:r>
              <a:rPr lang="en-US" sz="2100" dirty="0">
                <a:solidFill>
                  <a:schemeClr val="tx1"/>
                </a:solidFill>
              </a:rPr>
              <a:t>https://github.com/mpstinnett/Opinion-Miner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80000"/>
              <a:buNone/>
            </a:pP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CD0D96A-028F-4B48-869D-60286994153F}"/>
              </a:ext>
            </a:extLst>
          </p:cNvPr>
          <p:cNvSpPr txBox="1">
            <a:spLocks/>
          </p:cNvSpPr>
          <p:nvPr/>
        </p:nvSpPr>
        <p:spPr>
          <a:xfrm>
            <a:off x="513158" y="3389112"/>
            <a:ext cx="6125846" cy="883842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Font typeface="Wingdings 3" panose="05040102010807070707" pitchFamily="18" charset="2"/>
              <a:buChar char="●"/>
              <a:defRPr sz="15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○"/>
              <a:defRPr sz="13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■"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●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○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■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●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○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Wingdings 3" panose="05040102010807070707" pitchFamily="18" charset="2"/>
              <a:buChar char="■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None/>
            </a:pPr>
            <a:r>
              <a:rPr lang="en-US" sz="2100" dirty="0">
                <a:solidFill>
                  <a:schemeClr val="tx1"/>
                </a:solidFill>
              </a:rPr>
              <a:t>https://opinion-miner-331800.appspot.com/</a:t>
            </a:r>
          </a:p>
          <a:p>
            <a:pPr marL="0" indent="0" defTabSz="457200"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None/>
            </a:pPr>
            <a:endParaRPr lang="en-US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616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/>
            </a:gs>
            <a:gs pos="100000">
              <a:srgbClr val="810081"/>
            </a:gs>
          </a:gsLst>
          <a:lin ang="612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800"/>
              <a:t>Action Register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688440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52746-A9DE-413B-BDC6-C32835765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95" y="538857"/>
            <a:ext cx="2368116" cy="266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289E01-5EC6-4FBB-9274-744204D9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740" y="556596"/>
            <a:ext cx="1803800" cy="26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23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513159" y="514349"/>
            <a:ext cx="2810333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What is your rationale behind the project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734971" y="514349"/>
            <a:ext cx="4716195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Victoria </a:t>
            </a:r>
            <a:r>
              <a:rPr lang="en-US" dirty="0" err="1">
                <a:solidFill>
                  <a:schemeClr val="tx1"/>
                </a:solidFill>
              </a:rPr>
              <a:t>Gammenthaler</a:t>
            </a:r>
            <a:endParaRPr lang="en-US" dirty="0">
              <a:solidFill>
                <a:schemeClr val="tx1"/>
              </a:solidFill>
            </a:endParaRP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Companies use opinion mining on social media platforms to know what advertisements to show to a consumer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To know the mindset of a community in a social network platform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Tyler Mooney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Opinion mining is essential for political campaigns to understand how promises and messages used are perceived by the general public.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Opinion mining is vital to condensing and understanding what the populous is thinking across multiple platforms of communication.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513159" y="514349"/>
            <a:ext cx="2810333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r" defTabSz="457200">
              <a:spcBef>
                <a:spcPct val="0"/>
              </a:spcBef>
              <a:spcAft>
                <a:spcPts val="0"/>
              </a:spcAft>
            </a:pPr>
            <a:r>
              <a:rPr lang="en-US" sz="3600"/>
              <a:t>What is your rationale behind the project</a:t>
            </a: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734971" y="514349"/>
            <a:ext cx="4716195" cy="366903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Lisa Chen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To better understand how opinion mining works to collect its data on social media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Opinion Mining will allow us to see how people’s opinion changes over time and I would like to see the flow of that</a:t>
            </a:r>
          </a:p>
          <a:p>
            <a:pPr marL="457200" lvl="0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 err="1">
                <a:solidFill>
                  <a:schemeClr val="tx1"/>
                </a:solidFill>
              </a:rPr>
              <a:t>Sreya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Nagumalla</a:t>
            </a:r>
            <a:endParaRPr lang="en-US" dirty="0">
              <a:solidFill>
                <a:schemeClr val="tx1"/>
              </a:solidFill>
            </a:endParaRP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End Users are a priority, so opinion mining will help us store all data and carefully analyze the important findings about them</a:t>
            </a:r>
          </a:p>
          <a:p>
            <a:pPr lvl="1" indent="-342900" defTabSz="457200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SzPct val="80000"/>
              <a:buFont typeface="Wingdings 3" panose="05040102010807070707" pitchFamily="18" charset="2"/>
              <a:buChar char=""/>
            </a:pPr>
            <a:r>
              <a:rPr lang="en-US" dirty="0">
                <a:solidFill>
                  <a:schemeClr val="tx1"/>
                </a:solidFill>
              </a:rPr>
              <a:t>We can use opinion mining as a strategy to understand the audience and efficiently market on social media platforms</a:t>
            </a:r>
          </a:p>
        </p:txBody>
      </p:sp>
    </p:spTree>
    <p:extLst>
      <p:ext uri="{BB962C8B-B14F-4D97-AF65-F5344CB8AC3E}">
        <p14:creationId xmlns:p14="http://schemas.microsoft.com/office/powerpoint/2010/main" val="294558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D6CFB6C-6ECB-4250-B68E-01966297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8359141-C085-46E4-B4EC-42F9599BA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FA903156-0F0C-44A5-9019-0CAF51EB4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6E5E851-3725-463F-9451-2FFEF5D3E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4209D59-6810-40C2-B8D6-6DACF8A06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0BE1027C-ABCB-4C82-91A2-F67B9A5A6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99230" y="3355259"/>
            <a:ext cx="7164419" cy="9249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4800"/>
              <a:t>Action Register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CC57C46-4659-4AF2-9180-2DEED214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05229" y="2222498"/>
            <a:ext cx="2236395" cy="2406650"/>
            <a:chOff x="9206969" y="2963333"/>
            <a:chExt cx="2981858" cy="3208867"/>
          </a:xfrm>
        </p:grpSpPr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CFB52317-0F00-40C0-B1F2-33ED6D30D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68ACF9-4EF2-4251-9FAD-3F225BF7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CE4A3ECD-6924-4912-B117-3C617B58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1DFE1F5-FA7A-403F-B9D9-0434E2BE2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2CF27E4-09D0-444E-B18D-F90487103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" name="Snip Diagonal Corner Rectangle 12">
            <a:extLst>
              <a:ext uri="{FF2B5EF4-FFF2-40B4-BE49-F238E27FC236}">
                <a16:creationId xmlns:a16="http://schemas.microsoft.com/office/drawing/2014/main" id="{FDAF26D5-7469-49F5-902D-571FA58A7E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188" y="518138"/>
            <a:ext cx="7211752" cy="2688440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2A5A0-3150-4207-813F-2D164FFB49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163"/>
          <a:stretch/>
        </p:blipFill>
        <p:spPr>
          <a:xfrm>
            <a:off x="694134" y="1165753"/>
            <a:ext cx="3507674" cy="1116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4760F8-D451-4F12-B733-A23D58846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675"/>
          <a:stretch/>
        </p:blipFill>
        <p:spPr>
          <a:xfrm>
            <a:off x="4369063" y="1199168"/>
            <a:ext cx="3190964" cy="11192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B90296-CFE0-401D-9CA3-32966EC4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C9B4EE-7611-4ED9-B356-7BDD377C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81127" y="68658"/>
            <a:ext cx="4560491" cy="4560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4F266A-F2F7-47CD-8BBC-E3777E982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26868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D69C80-8919-4A32-B897-F2A21F940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501877" y="24208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27B072-CC5B-481B-9719-8CD4C54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884069" y="457200"/>
            <a:ext cx="3257549" cy="325755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075A0-F5E7-4F31-8B7F-277F3EDA0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159" y="514349"/>
            <a:ext cx="3585861" cy="3669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457200">
              <a:spcBef>
                <a:spcPct val="0"/>
              </a:spcBef>
            </a:pPr>
            <a:r>
              <a:rPr lang="en-US" sz="2400" dirty="0"/>
              <a:t>Cost of Application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9" y="0"/>
            <a:ext cx="4572001" cy="51435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07AC0-9FFC-43F7-B87A-FD8C10EC16D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68718" y="514349"/>
            <a:ext cx="3612429" cy="3652486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indent="-457200" defTabSz="457200">
              <a:spcBef>
                <a:spcPct val="200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Development: $15,390</a:t>
            </a:r>
          </a:p>
          <a:p>
            <a:pPr indent="-457200" defTabSz="457200">
              <a:spcBef>
                <a:spcPct val="200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Requirements Analysis: $14,310</a:t>
            </a:r>
          </a:p>
          <a:p>
            <a:pPr indent="-457200" defTabSz="457200">
              <a:spcBef>
                <a:spcPct val="200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Deployment: $50</a:t>
            </a:r>
          </a:p>
          <a:p>
            <a:pPr indent="-457200" defTabSz="457200">
              <a:spcBef>
                <a:spcPct val="20000"/>
              </a:spcBef>
              <a:spcAft>
                <a:spcPts val="600"/>
              </a:spcAft>
              <a:buSzPct val="80000"/>
              <a:buFont typeface="Courier New" panose="02070309020205020404" pitchFamily="49" charset="0"/>
              <a:buChar char="o"/>
            </a:pP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Infrastructure: $50 per month</a:t>
            </a:r>
          </a:p>
        </p:txBody>
      </p:sp>
    </p:spTree>
    <p:extLst>
      <p:ext uri="{BB962C8B-B14F-4D97-AF65-F5344CB8AC3E}">
        <p14:creationId xmlns:p14="http://schemas.microsoft.com/office/powerpoint/2010/main" val="1555651183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3336</TotalTime>
  <Words>2243</Words>
  <Application>Microsoft Office PowerPoint</Application>
  <PresentationFormat>On-screen Show (16:9)</PresentationFormat>
  <Paragraphs>361</Paragraphs>
  <Slides>52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Wingdings 3</vt:lpstr>
      <vt:lpstr>Century Gothic</vt:lpstr>
      <vt:lpstr>Montserrat</vt:lpstr>
      <vt:lpstr>Arial</vt:lpstr>
      <vt:lpstr>Courier New</vt:lpstr>
      <vt:lpstr>Slice</vt:lpstr>
      <vt:lpstr>Team 2</vt:lpstr>
      <vt:lpstr>PowerPoint Presentation</vt:lpstr>
      <vt:lpstr>PowerPoint Presentation</vt:lpstr>
      <vt:lpstr>Project idea</vt:lpstr>
      <vt:lpstr>What is your rationale behind the project</vt:lpstr>
      <vt:lpstr>What is your rationale behind the project</vt:lpstr>
      <vt:lpstr>What is your rationale behind the project</vt:lpstr>
      <vt:lpstr>Action Register</vt:lpstr>
      <vt:lpstr>Cost of Application </vt:lpstr>
      <vt:lpstr>Functional Requirements</vt:lpstr>
      <vt:lpstr>Non-functional requirements</vt:lpstr>
      <vt:lpstr>Site Map</vt:lpstr>
      <vt:lpstr>Use Case #1: Login</vt:lpstr>
      <vt:lpstr>Use Case #2: Logout</vt:lpstr>
      <vt:lpstr>Use Case #3: search</vt:lpstr>
      <vt:lpstr>Use Case #4: core sentiment analysis function</vt:lpstr>
      <vt:lpstr>Use Case #5: update account settings</vt:lpstr>
      <vt:lpstr>Use Case #6: create new account</vt:lpstr>
      <vt:lpstr>Sequence Diagram:  login </vt:lpstr>
      <vt:lpstr>Sequence Diagram:  logout </vt:lpstr>
      <vt:lpstr>Sequence Diagram:  Search </vt:lpstr>
      <vt:lpstr>Sequence Diagram:  Core Sentiment Analysis Function </vt:lpstr>
      <vt:lpstr>Sequence Diagram:  update account settings </vt:lpstr>
      <vt:lpstr>Sequence Diagram:  Create New Account </vt:lpstr>
      <vt:lpstr>Test Cases</vt:lpstr>
      <vt:lpstr>Requirements Traceability Matrix (RTM): Functional Requirements</vt:lpstr>
      <vt:lpstr>Requirements Traceability Matrix (RTM): Non-Functional Requirements</vt:lpstr>
      <vt:lpstr>Context Diagram</vt:lpstr>
      <vt:lpstr>System Architecture (Logical View) </vt:lpstr>
      <vt:lpstr>System Architecture (physical View) </vt:lpstr>
      <vt:lpstr>Architecture diagrams </vt:lpstr>
      <vt:lpstr>UML Classes &amp; Associations</vt:lpstr>
      <vt:lpstr>Action Register</vt:lpstr>
      <vt:lpstr>Wire frames: Logon page</vt:lpstr>
      <vt:lpstr>Wire frames</vt:lpstr>
      <vt:lpstr>Wire frames</vt:lpstr>
      <vt:lpstr>Wire frames</vt:lpstr>
      <vt:lpstr>Wire frames</vt:lpstr>
      <vt:lpstr>Wire frames</vt:lpstr>
      <vt:lpstr>Wire frames</vt:lpstr>
      <vt:lpstr>Action Register</vt:lpstr>
      <vt:lpstr>Development Research</vt:lpstr>
      <vt:lpstr>Development Plan</vt:lpstr>
      <vt:lpstr>Action Register</vt:lpstr>
      <vt:lpstr>Deployment Strategies</vt:lpstr>
      <vt:lpstr>Deployment Plan</vt:lpstr>
      <vt:lpstr>Test Results</vt:lpstr>
      <vt:lpstr>Test Results</vt:lpstr>
      <vt:lpstr>Test Results</vt:lpstr>
      <vt:lpstr>Test Results</vt:lpstr>
      <vt:lpstr>Link to Code</vt:lpstr>
      <vt:lpstr>Action Register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2</dc:title>
  <cp:lastModifiedBy>Chen, Lisa Zhen</cp:lastModifiedBy>
  <cp:revision>168</cp:revision>
  <dcterms:modified xsi:type="dcterms:W3CDTF">2021-11-15T21:19:17Z</dcterms:modified>
</cp:coreProperties>
</file>